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01" r:id="rId2"/>
    <p:sldId id="256" r:id="rId3"/>
    <p:sldId id="443" r:id="rId4"/>
    <p:sldId id="460" r:id="rId5"/>
    <p:sldId id="464" r:id="rId6"/>
    <p:sldId id="461" r:id="rId7"/>
    <p:sldId id="463" r:id="rId8"/>
    <p:sldId id="268" r:id="rId9"/>
    <p:sldId id="462" r:id="rId10"/>
    <p:sldId id="465" r:id="rId11"/>
    <p:sldId id="447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23" r:id="rId21"/>
    <p:sldId id="424" r:id="rId22"/>
    <p:sldId id="466" r:id="rId23"/>
    <p:sldId id="467" r:id="rId24"/>
    <p:sldId id="469" r:id="rId25"/>
    <p:sldId id="470" r:id="rId26"/>
    <p:sldId id="471" r:id="rId27"/>
    <p:sldId id="493" r:id="rId28"/>
    <p:sldId id="473" r:id="rId29"/>
    <p:sldId id="474" r:id="rId30"/>
    <p:sldId id="475" r:id="rId31"/>
    <p:sldId id="476" r:id="rId32"/>
    <p:sldId id="477" r:id="rId33"/>
    <p:sldId id="271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485" r:id="rId42"/>
    <p:sldId id="486" r:id="rId43"/>
    <p:sldId id="487" r:id="rId44"/>
    <p:sldId id="488" r:id="rId45"/>
    <p:sldId id="492" r:id="rId46"/>
    <p:sldId id="489" r:id="rId47"/>
    <p:sldId id="490" r:id="rId48"/>
    <p:sldId id="491" r:id="rId49"/>
    <p:sldId id="290" r:id="rId50"/>
  </p:sldIdLst>
  <p:sldSz cx="100838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0C430E-F6A9-4FCF-915A-0E1CD612455D}">
          <p14:sldIdLst>
            <p14:sldId id="401"/>
            <p14:sldId id="256"/>
            <p14:sldId id="443"/>
            <p14:sldId id="460"/>
            <p14:sldId id="464"/>
            <p14:sldId id="461"/>
            <p14:sldId id="463"/>
            <p14:sldId id="268"/>
            <p14:sldId id="462"/>
            <p14:sldId id="465"/>
            <p14:sldId id="447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23"/>
            <p14:sldId id="424"/>
            <p14:sldId id="466"/>
            <p14:sldId id="467"/>
            <p14:sldId id="469"/>
            <p14:sldId id="470"/>
            <p14:sldId id="471"/>
            <p14:sldId id="493"/>
            <p14:sldId id="473"/>
            <p14:sldId id="474"/>
            <p14:sldId id="475"/>
            <p14:sldId id="476"/>
            <p14:sldId id="477"/>
            <p14:sldId id="271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92"/>
            <p14:sldId id="489"/>
            <p14:sldId id="490"/>
            <p14:sldId id="49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887" autoAdjust="0"/>
  </p:normalViewPr>
  <p:slideViewPr>
    <p:cSldViewPr>
      <p:cViewPr varScale="1">
        <p:scale>
          <a:sx n="92" d="100"/>
          <a:sy n="92" d="100"/>
        </p:scale>
        <p:origin x="1908" y="114"/>
      </p:cViewPr>
      <p:guideLst>
        <p:guide orient="horz" pos="2880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FEDE-B73C-4A5D-8ACB-2554C9E73409}" type="datetimeFigureOut">
              <a:rPr lang="ru-RU" smtClean="0"/>
              <a:t>15.09.2025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61A5-2628-424B-8914-666145905B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46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61A5-2628-424B-8914-666145905BD1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9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90" y="302514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6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87513" y="6784341"/>
            <a:ext cx="19940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1140">
        <a:defRPr>
          <a:latin typeface="+mn-lt"/>
          <a:ea typeface="+mn-ea"/>
          <a:cs typeface="+mn-cs"/>
        </a:defRPr>
      </a:lvl2pPr>
      <a:lvl3pPr marL="862279">
        <a:defRPr>
          <a:latin typeface="+mn-lt"/>
          <a:ea typeface="+mn-ea"/>
          <a:cs typeface="+mn-cs"/>
        </a:defRPr>
      </a:lvl3pPr>
      <a:lvl4pPr marL="1293419">
        <a:defRPr>
          <a:latin typeface="+mn-lt"/>
          <a:ea typeface="+mn-ea"/>
          <a:cs typeface="+mn-cs"/>
        </a:defRPr>
      </a:lvl4pPr>
      <a:lvl5pPr marL="1724558">
        <a:defRPr>
          <a:latin typeface="+mn-lt"/>
          <a:ea typeface="+mn-ea"/>
          <a:cs typeface="+mn-cs"/>
        </a:defRPr>
      </a:lvl5pPr>
      <a:lvl6pPr marL="2155698">
        <a:defRPr>
          <a:latin typeface="+mn-lt"/>
          <a:ea typeface="+mn-ea"/>
          <a:cs typeface="+mn-cs"/>
        </a:defRPr>
      </a:lvl6pPr>
      <a:lvl7pPr marL="2586838">
        <a:defRPr>
          <a:latin typeface="+mn-lt"/>
          <a:ea typeface="+mn-ea"/>
          <a:cs typeface="+mn-cs"/>
        </a:defRPr>
      </a:lvl7pPr>
      <a:lvl8pPr marL="3017977">
        <a:defRPr>
          <a:latin typeface="+mn-lt"/>
          <a:ea typeface="+mn-ea"/>
          <a:cs typeface="+mn-cs"/>
        </a:defRPr>
      </a:lvl8pPr>
      <a:lvl9pPr marL="34491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1140">
        <a:defRPr>
          <a:latin typeface="+mn-lt"/>
          <a:ea typeface="+mn-ea"/>
          <a:cs typeface="+mn-cs"/>
        </a:defRPr>
      </a:lvl2pPr>
      <a:lvl3pPr marL="862279">
        <a:defRPr>
          <a:latin typeface="+mn-lt"/>
          <a:ea typeface="+mn-ea"/>
          <a:cs typeface="+mn-cs"/>
        </a:defRPr>
      </a:lvl3pPr>
      <a:lvl4pPr marL="1293419">
        <a:defRPr>
          <a:latin typeface="+mn-lt"/>
          <a:ea typeface="+mn-ea"/>
          <a:cs typeface="+mn-cs"/>
        </a:defRPr>
      </a:lvl4pPr>
      <a:lvl5pPr marL="1724558">
        <a:defRPr>
          <a:latin typeface="+mn-lt"/>
          <a:ea typeface="+mn-ea"/>
          <a:cs typeface="+mn-cs"/>
        </a:defRPr>
      </a:lvl5pPr>
      <a:lvl6pPr marL="2155698">
        <a:defRPr>
          <a:latin typeface="+mn-lt"/>
          <a:ea typeface="+mn-ea"/>
          <a:cs typeface="+mn-cs"/>
        </a:defRPr>
      </a:lvl6pPr>
      <a:lvl7pPr marL="2586838">
        <a:defRPr>
          <a:latin typeface="+mn-lt"/>
          <a:ea typeface="+mn-ea"/>
          <a:cs typeface="+mn-cs"/>
        </a:defRPr>
      </a:lvl7pPr>
      <a:lvl8pPr marL="3017977">
        <a:defRPr>
          <a:latin typeface="+mn-lt"/>
          <a:ea typeface="+mn-ea"/>
          <a:cs typeface="+mn-cs"/>
        </a:defRPr>
      </a:lvl8pPr>
      <a:lvl9pPr marL="344911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3800" cy="756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0083798" cy="75628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6776"/>
            <a:ext cx="10083798" cy="6945603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71"/>
            <a:ext cx="5041900" cy="7562849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122" y="1134427"/>
            <a:ext cx="8227251" cy="1503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700" b="1" kern="1200" dirty="0" err="1">
                <a:solidFill>
                  <a:srgbClr val="FFFFFF"/>
                </a:solidFill>
              </a:rPr>
              <a:t>Актуальные</a:t>
            </a:r>
            <a:r>
              <a:rPr lang="en-US" sz="2700" b="1" kern="1200" dirty="0">
                <a:solidFill>
                  <a:srgbClr val="FFFFFF"/>
                </a:solidFill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</a:rPr>
              <a:t>проблемы</a:t>
            </a:r>
            <a:r>
              <a:rPr lang="en-US" sz="2700" b="1" kern="1200" dirty="0">
                <a:solidFill>
                  <a:srgbClr val="FFFFFF"/>
                </a:solidFill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</a:rPr>
              <a:t>исчисления</a:t>
            </a:r>
            <a:r>
              <a:rPr lang="en-US" sz="2700" b="1" kern="1200" dirty="0">
                <a:solidFill>
                  <a:srgbClr val="FFFFFF"/>
                </a:solidFill>
              </a:rPr>
              <a:t> и </a:t>
            </a:r>
            <a:r>
              <a:rPr lang="en-US" sz="2700" b="1" kern="1200" dirty="0" err="1">
                <a:solidFill>
                  <a:srgbClr val="FFFFFF"/>
                </a:solidFill>
              </a:rPr>
              <a:t>уплаты</a:t>
            </a:r>
            <a:r>
              <a:rPr lang="en-US" sz="2700" b="1" kern="1200" dirty="0">
                <a:solidFill>
                  <a:srgbClr val="FFFFFF"/>
                </a:solidFill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</a:rPr>
              <a:t>индивидуального</a:t>
            </a:r>
            <a:r>
              <a:rPr lang="en-US" sz="2700" b="1" kern="1200" dirty="0">
                <a:solidFill>
                  <a:srgbClr val="FFFFFF"/>
                </a:solidFill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</a:rPr>
              <a:t>подоходного</a:t>
            </a:r>
            <a:r>
              <a:rPr lang="en-US" sz="2700" b="1" kern="1200" dirty="0">
                <a:solidFill>
                  <a:srgbClr val="FFFFFF"/>
                </a:solidFill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</a:rPr>
              <a:t>налога</a:t>
            </a:r>
            <a:r>
              <a:rPr lang="en-US" sz="2700" b="1" kern="1200" dirty="0">
                <a:solidFill>
                  <a:srgbClr val="FFFFFF"/>
                </a:solidFill>
              </a:rPr>
              <a:t>  </a:t>
            </a:r>
            <a:br>
              <a:rPr lang="ru-RU" sz="2700" b="1" kern="1200" dirty="0">
                <a:solidFill>
                  <a:srgbClr val="FFFFFF"/>
                </a:solidFill>
              </a:rPr>
            </a:br>
            <a:r>
              <a:rPr lang="en-US" sz="2700" b="1" kern="1200" dirty="0" err="1">
                <a:solidFill>
                  <a:srgbClr val="FFFFFF"/>
                </a:solidFill>
              </a:rPr>
              <a:t>адвокатами</a:t>
            </a:r>
            <a:r>
              <a:rPr lang="en-US" sz="2700" b="1" kern="1200" dirty="0">
                <a:solidFill>
                  <a:srgbClr val="FFFFFF"/>
                </a:solidFill>
              </a:rPr>
              <a:t> в 2025 </a:t>
            </a:r>
            <a:r>
              <a:rPr lang="en-US" sz="2700" b="1" kern="1200" dirty="0" err="1">
                <a:solidFill>
                  <a:srgbClr val="FFFFFF"/>
                </a:solidFill>
              </a:rPr>
              <a:t>году</a:t>
            </a:r>
            <a:br>
              <a:rPr lang="en-US" sz="1200" b="1" kern="1200" dirty="0">
                <a:solidFill>
                  <a:srgbClr val="FFFFFF"/>
                </a:solidFill>
              </a:rPr>
            </a:br>
            <a:br>
              <a:rPr lang="en-US" sz="1200" b="1" kern="1200" dirty="0">
                <a:solidFill>
                  <a:srgbClr val="FFFFFF"/>
                </a:solidFill>
              </a:rPr>
            </a:br>
            <a:br>
              <a:rPr lang="en-US" sz="1200" b="1" kern="1200" dirty="0">
                <a:solidFill>
                  <a:srgbClr val="FFFFFF"/>
                </a:solidFill>
              </a:rPr>
            </a:br>
            <a:r>
              <a:rPr lang="en-US" sz="2200" b="1" kern="1200" dirty="0" err="1">
                <a:solidFill>
                  <a:srgbClr val="FFFFFF"/>
                </a:solidFill>
              </a:rPr>
              <a:t>Вебинар</a:t>
            </a:r>
            <a:r>
              <a:rPr lang="ru-RU" sz="2200" b="1" kern="1200" dirty="0">
                <a:solidFill>
                  <a:srgbClr val="FFFFFF"/>
                </a:solidFill>
              </a:rPr>
              <a:t>ы</a:t>
            </a:r>
            <a:r>
              <a:rPr lang="en-US" sz="2200" b="1" kern="1200" dirty="0">
                <a:solidFill>
                  <a:srgbClr val="FFFFFF"/>
                </a:solidFill>
              </a:rPr>
              <a:t> 2 </a:t>
            </a:r>
            <a:r>
              <a:rPr lang="en-US" sz="2200" b="1" kern="1200">
                <a:solidFill>
                  <a:srgbClr val="FFFFFF"/>
                </a:solidFill>
              </a:rPr>
              <a:t>августа</a:t>
            </a:r>
            <a:r>
              <a:rPr lang="ru-RU" sz="2200" b="1" kern="1200">
                <a:solidFill>
                  <a:srgbClr val="FFFFFF"/>
                </a:solidFill>
              </a:rPr>
              <a:t> </a:t>
            </a:r>
            <a:r>
              <a:rPr lang="en-US" sz="2200" b="1" kern="1200" dirty="0">
                <a:solidFill>
                  <a:srgbClr val="FFFFFF"/>
                </a:solidFill>
              </a:rPr>
              <a:t>2025 </a:t>
            </a:r>
            <a:r>
              <a:rPr lang="en-US" sz="2200" b="1" kern="1200" dirty="0" err="1">
                <a:solidFill>
                  <a:srgbClr val="FFFFFF"/>
                </a:solidFill>
              </a:rPr>
              <a:t>года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br>
              <a:rPr lang="en-US" sz="2200" b="1" kern="1200" dirty="0">
                <a:solidFill>
                  <a:srgbClr val="FFFFFF"/>
                </a:solidFill>
              </a:rPr>
            </a:br>
            <a:r>
              <a:rPr lang="en-US" sz="2200" b="1" kern="1200" dirty="0" err="1">
                <a:solidFill>
                  <a:srgbClr val="FFFFFF"/>
                </a:solidFill>
              </a:rPr>
              <a:t>Адвокат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</a:rPr>
              <a:t>Коллегии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</a:rPr>
              <a:t>адвокатов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</a:rPr>
              <a:t>города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r>
              <a:rPr lang="en-US" sz="2200" b="1" kern="1200" dirty="0" err="1">
                <a:solidFill>
                  <a:srgbClr val="FFFFFF"/>
                </a:solidFill>
              </a:rPr>
              <a:t>Астана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  <a:br>
              <a:rPr lang="en-US" sz="2200" b="1" kern="1200" dirty="0">
                <a:solidFill>
                  <a:srgbClr val="FFFFFF"/>
                </a:solidFill>
              </a:rPr>
            </a:br>
            <a:r>
              <a:rPr lang="en-US" sz="2200" b="1" kern="1200" dirty="0">
                <a:solidFill>
                  <a:srgbClr val="FFFFFF"/>
                </a:solidFill>
              </a:rPr>
              <a:t>Акатова Сауле </a:t>
            </a:r>
            <a:r>
              <a:rPr lang="en-US" sz="2200" b="1" kern="1200" dirty="0" err="1">
                <a:solidFill>
                  <a:srgbClr val="FFFFFF"/>
                </a:solidFill>
              </a:rPr>
              <a:t>Баршановна</a:t>
            </a:r>
            <a:r>
              <a:rPr lang="en-US" sz="2200" b="1" kern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800236" y="1661731"/>
            <a:ext cx="4483325" cy="731891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игрушка, кни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C65B87-50E8-FF34-1C03-CF54A781E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4" b="-1"/>
          <a:stretch>
            <a:fillRect/>
          </a:stretch>
        </p:blipFill>
        <p:spPr>
          <a:xfrm>
            <a:off x="1938106" y="3696229"/>
            <a:ext cx="6219301" cy="3866621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898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1C95-54FF-119F-50B6-81B23B0BA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74DFAF-7277-E828-A2B5-E5922906E270}"/>
              </a:ext>
            </a:extLst>
          </p:cNvPr>
          <p:cNvSpPr/>
          <p:nvPr/>
        </p:nvSpPr>
        <p:spPr>
          <a:xfrm>
            <a:off x="241301" y="885825"/>
            <a:ext cx="9601200" cy="18623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2025 году 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налогооблагаемого дохода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исчисления и уплаты ИПН адвокат 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обязан) 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и уменьшить сумму дохода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 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налоговом периоде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(см. пункты 3, 4 статьи 336 НК)  на  сумму  </a:t>
            </a:r>
            <a:r>
              <a:rPr lang="ru-RU" sz="17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вычетов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(пункт 1 статьи 364 НК).</a:t>
            </a:r>
          </a:p>
          <a:p>
            <a:endParaRPr lang="ru-K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Пункт 4 статьи 364  предусматривает </a:t>
            </a:r>
            <a:r>
              <a:rPr lang="ru-RU" sz="17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</a:t>
            </a:r>
            <a:r>
              <a:rPr lang="ru-RU" sz="17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профессиональных вычетов адвоката. </a:t>
            </a:r>
            <a:endParaRPr lang="ru-K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        </a:t>
            </a:r>
            <a:endParaRPr lang="ru-KZ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B198EE2-5F1E-87CD-8C5E-4F043AD78BA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10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8E0ADA4-8842-9733-0938-41894DDDACF8}"/>
              </a:ext>
            </a:extLst>
          </p:cNvPr>
          <p:cNvSpPr txBox="1"/>
          <p:nvPr/>
        </p:nvSpPr>
        <p:spPr>
          <a:xfrm>
            <a:off x="393700" y="2943225"/>
            <a:ext cx="9296400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адвоката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  <a:endParaRPr lang="ru-K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расходы на приобретение канцелярских принадлежностей;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расходы по имущественному найму (аренде) помещения для осуществления адвокатской деятельности;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амортизационные отчисления, исчисленные в размере 25 процентов от стоимости активов на конец налогового периода;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4) расходы по оплате услуг банка второго уровня, организаций, осуществляющих отдельные виды банковских операций, услуг связи, коммунальных услуг;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5) расходы налогоплательщика по доходу работника, подлежащему налогообложению у источника выплаты;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6) расходы, предусмотренные пунктом 11 статьи 243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пункт 11 статьи 243. НК: «Вычету подлежат расходы налогоплательщика по начисленным социальным отчислениям в Государственный фонд социального страхования в размере, определяемом законодательством Республики Казахстан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статьей 263 НК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Статья 263. Вычет налогов и платежей в бюджет);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7) компенсации при служебных командировках согласно пункту 5 статьи 361 НК;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8) членские взносы, вносимые в коллегию адвокатов, в пределах 1-кратного месячного расчетного показателя, установленного законом о республиканском бюджете и действующего на 1 января соответствующего финансового года;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9) возмещенные в соответствии с законодательством Республики Казахстан расходы, связанные с защитой и представительством, не предусмотренные подпунктами 1) – 8) пункта 4 статьи 364 НК.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BE2D487-7047-8F8C-02DC-43D0FA5987E4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D7A916-20FC-11BC-D9D7-EB042D6009B2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9A9808-174E-8EE8-CD93-B92EF6E2E4B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2235FA-F56A-A555-789E-B8E51AC6B21A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78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731F-5537-2916-1CE6-C79766CD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DE3707-43D1-FEBB-E2D6-E18DF63ADECC}"/>
              </a:ext>
            </a:extLst>
          </p:cNvPr>
          <p:cNvSpPr/>
          <p:nvPr/>
        </p:nvSpPr>
        <p:spPr>
          <a:xfrm>
            <a:off x="469900" y="1978757"/>
            <a:ext cx="9067800" cy="4469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соответствии    с пунктом  3  статьи  364 НК  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двокат 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 вычеты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предусмотренным   пунктом   4  статьи  364  НК, 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  следующим   условиям:</a:t>
            </a:r>
          </a:p>
          <a:p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1) произведены    в   связи   с   получением  дохода   от  осуществления адвокатской деятельности;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подтверждены документально;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отражены в налоговых регистрах адвоката.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BA66E8C-7C08-2BD5-44EE-3F163B41F185}"/>
              </a:ext>
            </a:extLst>
          </p:cNvPr>
          <p:cNvSpPr txBox="1"/>
          <p:nvPr/>
        </p:nvSpPr>
        <p:spPr>
          <a:xfrm>
            <a:off x="317500" y="1225472"/>
            <a:ext cx="9067800" cy="265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 algn="ctr">
              <a:lnSpc>
                <a:spcPct val="95800"/>
              </a:lnSpc>
            </a:pPr>
            <a:r>
              <a:rPr lang="ru-RU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Условия применения профессиональных вычетов </a:t>
            </a:r>
            <a:r>
              <a:rPr lang="ru-RU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1 января 2025 года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AD5C760-9A05-E68D-6C0E-40B843617E6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11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42F0B8-35C4-41EF-7127-0EDA4240B23C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D085299-6F03-1616-D32C-5EBD627B901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Индивидуальный подоходный налог (ИПН) - продолжение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4391-83BF-E256-0F70-20C15A01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3417DA-15BF-C3CC-7251-0FD7F3B36D97}"/>
              </a:ext>
            </a:extLst>
          </p:cNvPr>
          <p:cNvSpPr/>
          <p:nvPr/>
        </p:nvSpPr>
        <p:spPr>
          <a:xfrm>
            <a:off x="393699" y="1038224"/>
            <a:ext cx="9296402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профессиональных вычетов надлежит обратить внимание на то, что расходы должны быть произведены: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адвокатом;</a:t>
            </a: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получением дохода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осуществления адвокатской  деятельности. </a:t>
            </a: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214E84A-08AC-D6B6-24F8-CE63CA5867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12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ED43F7-86DB-570B-0783-802D296021D9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C01778-7AF8-287A-D0D9-CC0460C364E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9ECA708-3A08-A853-9D55-8B923E66E47C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A0B59D-5A84-5AC0-474A-6B0A7C1BD34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1CAF5-717F-8925-8261-C8468DE820BF}"/>
              </a:ext>
            </a:extLst>
          </p:cNvPr>
          <p:cNvSpPr txBox="1"/>
          <p:nvPr/>
        </p:nvSpPr>
        <p:spPr>
          <a:xfrm>
            <a:off x="5194303" y="3473024"/>
            <a:ext cx="44957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Адвокатская деятельность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помощь, оказываемая на профессиональной основе адвокатами в порядке, установленном Законом Республики Казахстан «Об адвокатской деятельности и юридической помощи», в целях защиты и содействия в реализации прав, свобод и законных интересов физических и юридических лиц (подпункт 1) статьи 1 Законе Республики Казахстан «Об адвокатской деятельности и юридической помощи»).</a:t>
            </a:r>
          </a:p>
        </p:txBody>
      </p:sp>
      <p:pic>
        <p:nvPicPr>
          <p:cNvPr id="7" name="Рисунок 6" descr="Изображение выглядит как человек, одежда, Деловой человек, Белый воротнич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0AB815-8FBF-4FB2-68D2-6EC3EE98E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3254752"/>
            <a:ext cx="4419603" cy="3803270"/>
          </a:xfrm>
          <a:prstGeom prst="rect">
            <a:avLst/>
          </a:prstGeom>
        </p:spPr>
      </p:pic>
      <p:pic>
        <p:nvPicPr>
          <p:cNvPr id="2" name="Picture 2" descr="Картинки по запросу icon">
            <a:extLst>
              <a:ext uri="{FF2B5EF4-FFF2-40B4-BE49-F238E27FC236}">
                <a16:creationId xmlns:a16="http://schemas.microsoft.com/office/drawing/2014/main" id="{40ADBDF2-6A7C-3A30-8C34-AFD3C1B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855918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icon">
            <a:extLst>
              <a:ext uri="{FF2B5EF4-FFF2-40B4-BE49-F238E27FC236}">
                <a16:creationId xmlns:a16="http://schemas.microsoft.com/office/drawing/2014/main" id="{2C547E91-798E-4BF9-6617-2F4752D2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2160718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59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5119-5086-546F-EF30-D07927B87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94CC84-EA8C-E7AF-BD5F-4951F499B349}"/>
              </a:ext>
            </a:extLst>
          </p:cNvPr>
          <p:cNvSpPr/>
          <p:nvPr/>
        </p:nvSpPr>
        <p:spPr>
          <a:xfrm>
            <a:off x="185057" y="1038225"/>
            <a:ext cx="9657444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применение профессиональных вычетов расходы должны быть подтверждены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894EF0-C7B4-9C81-90C7-8E1EE1B7D7D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13</a:t>
            </a:fld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E80B4-9CC2-1F66-1A45-F5FF7CF29AEC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98911A8-4247-70DE-5738-25CD9E857E82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5BDC99-C8DB-A265-B692-E52869939BE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CA065-861E-A86E-4230-9075DF744DAF}"/>
              </a:ext>
            </a:extLst>
          </p:cNvPr>
          <p:cNvSpPr txBox="1"/>
          <p:nvPr/>
        </p:nvSpPr>
        <p:spPr>
          <a:xfrm>
            <a:off x="581733" y="2714627"/>
            <a:ext cx="880356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примеру, расходы по имущественному найму (аренде)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осуществления адвокатской деятельности. </a:t>
            </a:r>
          </a:p>
          <a:p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в помещении, стена, мебель, дизайн интерь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D2C738-A86C-C3AD-2CF9-DF543973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3600450"/>
            <a:ext cx="95050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F1ECB-E9B3-C0F1-908A-DF3B3053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27C3DA-A16D-8A03-0E77-2BF08652D825}"/>
              </a:ext>
            </a:extLst>
          </p:cNvPr>
          <p:cNvSpPr/>
          <p:nvPr/>
        </p:nvSpPr>
        <p:spPr>
          <a:xfrm>
            <a:off x="241301" y="1038225"/>
            <a:ext cx="96012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имущественному найму (аренде)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осуществления адвокатской деятельности должны быть подтверждены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C4C73D-B400-AA4B-DF5B-0E07D8A0FF6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14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47077DA-ABD2-2ADC-B8F7-3C738361986D}"/>
              </a:ext>
            </a:extLst>
          </p:cNvPr>
          <p:cNvSpPr txBox="1"/>
          <p:nvPr/>
        </p:nvSpPr>
        <p:spPr>
          <a:xfrm>
            <a:off x="469899" y="2486025"/>
            <a:ext cx="9067801" cy="434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договором об имущественном найме (аренде) помещения</a:t>
            </a:r>
            <a:r>
              <a:rPr lang="ru-RU" dirty="0">
                <a:latin typeface="Times New Roman"/>
                <a:cs typeface="Times New Roman"/>
              </a:rPr>
              <a:t>, заключенным между адвокатом и собственником помещения либо лицом, уполномоченным на это собственником помещения. 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Данный договор должен быть заключен в соответствии с требованиями главы 29 Гражданского кодекса Республики Казахстан, а также другими требованиями законодательства Республики Казахстан.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документом</a:t>
            </a:r>
            <a:r>
              <a:rPr lang="ru-RU" dirty="0">
                <a:latin typeface="Times New Roman"/>
                <a:cs typeface="Times New Roman"/>
              </a:rPr>
              <a:t>, подтверждающим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оплату</a:t>
            </a:r>
            <a:r>
              <a:rPr lang="ru-RU" dirty="0">
                <a:latin typeface="Times New Roman"/>
                <a:cs typeface="Times New Roman"/>
              </a:rPr>
              <a:t> за пользованием арендованным помещением в порядке, сроки и в форме, установленными договором, если законодательными актами не установлено иное. 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В условиях договора могут быть установлены и другие документы, подтверждающие предоставление адвокату помещения в имущественный наем (аренду).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7D1D734-2B75-7140-70B1-8AD807D0E30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C8513-235A-BC41-5AAF-508B269F3193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F36BBDD-4A01-3F99-2070-440BEFCD5041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9CF37D-9E91-B2E6-A5AA-C78D1C27C791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 descr="Картинки по запросу icon">
            <a:extLst>
              <a:ext uri="{FF2B5EF4-FFF2-40B4-BE49-F238E27FC236}">
                <a16:creationId xmlns:a16="http://schemas.microsoft.com/office/drawing/2014/main" id="{94694C16-3DF3-82C8-9CCE-E46A6374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913352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icon">
            <a:extLst>
              <a:ext uri="{FF2B5EF4-FFF2-40B4-BE49-F238E27FC236}">
                <a16:creationId xmlns:a16="http://schemas.microsoft.com/office/drawing/2014/main" id="{8D83196A-3666-C4A0-E02A-39CACCB4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820795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icon">
            <a:extLst>
              <a:ext uri="{FF2B5EF4-FFF2-40B4-BE49-F238E27FC236}">
                <a16:creationId xmlns:a16="http://schemas.microsoft.com/office/drawing/2014/main" id="{1EA5E438-4D8E-1FF7-381D-3A6BAF23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5773202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06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4FC7-F132-EE0A-62A7-10443541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B36E15-0B96-47B4-852D-38E6E3C32900}"/>
              </a:ext>
            </a:extLst>
          </p:cNvPr>
          <p:cNvSpPr/>
          <p:nvPr/>
        </p:nvSpPr>
        <p:spPr>
          <a:xfrm>
            <a:off x="317500" y="1038224"/>
            <a:ext cx="9372600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некоторые примеры по профессиональным вычетам адвоката.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относятся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амортизационные отчисления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исчисленные в размере 25 процентов от стоимости активов на конец налогового периода.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определения стоимости активов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налогового периода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 в пункте 3 статьи 361 НК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1B2AE3-93CE-67D3-453C-505D1F04F26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15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4D2C54-8FB8-B3A8-C588-22984BEA2A17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A3F7FC-166F-4F9F-2845-D5AFBADEAD96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3EBC424-D9F7-8AAB-F76C-1195BB06338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C536F5-F1A4-99E3-C961-5F4C87D4D5A3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E68AF-BD88-629C-0234-196826B17480}"/>
              </a:ext>
            </a:extLst>
          </p:cNvPr>
          <p:cNvSpPr txBox="1"/>
          <p:nvPr/>
        </p:nvSpPr>
        <p:spPr>
          <a:xfrm>
            <a:off x="5575300" y="2978570"/>
            <a:ext cx="45085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 статьи 361 закреплено, что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занимающегося частной практикой 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признаются приобретенные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января 2025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используемые в деятельности, связанной с получением доходов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занятия частной практикой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компьютеры, ноутбуки, мониторы, проекторы;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устройства для печати, просмотра, копирования, отправления факсом;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сейфы.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в помещении, офисные принадлежности, письменный стол, меб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CACBE5-3B71-1793-595C-E72CF19D9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130811"/>
            <a:ext cx="5257800" cy="42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0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E0750-C235-E3F8-CEF0-9CC32719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65E7C7-21A6-762A-C211-BBC72CBB9ACE}"/>
              </a:ext>
            </a:extLst>
          </p:cNvPr>
          <p:cNvSpPr/>
          <p:nvPr/>
        </p:nvSpPr>
        <p:spPr>
          <a:xfrm>
            <a:off x="393700" y="885826"/>
            <a:ext cx="9296400" cy="18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также относятся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при служебных командировках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5 статьи 361 НК.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090E49B-F3A9-0140-938B-29622F2CB4F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16</a:t>
            </a:fld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936D8-7D46-C487-7909-C50346BCCDB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EACD7AE-B459-EDCD-7B0C-442A0B8AFA64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0DC6A9-ABE3-FC1C-72F5-9146804B2A7F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 descr="Изображение выглядит как обувь, одежда, снимок экра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307FA3-06D8-CE67-6F3E-8EFF2779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701026"/>
            <a:ext cx="9296400" cy="5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7BFB-9EB2-2CD7-1F50-A51B77BB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EE3FE-AC9E-4E1A-72F1-54C2DCEE4A66}"/>
              </a:ext>
            </a:extLst>
          </p:cNvPr>
          <p:cNvSpPr/>
          <p:nvPr/>
        </p:nvSpPr>
        <p:spPr>
          <a:xfrm>
            <a:off x="393700" y="1038225"/>
            <a:ext cx="9067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Согласно пункту 5 статьи 361 НК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компенсациям при служебных     командировках, подлежащим вычету, относятся: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E4A5819-8D63-8189-05B5-3CF664EF098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17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B2F388D-309B-C728-842B-A976DCE74FC0}"/>
              </a:ext>
            </a:extLst>
          </p:cNvPr>
          <p:cNvSpPr txBox="1"/>
          <p:nvPr/>
        </p:nvSpPr>
        <p:spPr>
          <a:xfrm>
            <a:off x="317500" y="2714625"/>
            <a:ext cx="9067800" cy="4182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1.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Фактически </a:t>
            </a:r>
            <a:r>
              <a:rPr lang="ru-RU" dirty="0">
                <a:latin typeface="Times New Roman"/>
                <a:cs typeface="Times New Roman"/>
              </a:rPr>
              <a:t>произведенные расходы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на проезд к месту </a:t>
            </a:r>
            <a:r>
              <a:rPr lang="ru-RU" dirty="0">
                <a:latin typeface="Times New Roman"/>
                <a:cs typeface="Times New Roman"/>
              </a:rPr>
              <a:t>командировки и обратно, включая оплату расходов за бронь,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на основании документов</a:t>
            </a:r>
            <a:r>
              <a:rPr lang="ru-RU" dirty="0">
                <a:latin typeface="Times New Roman"/>
                <a:cs typeface="Times New Roman"/>
              </a:rPr>
              <a:t>, подтверждающих расходы на проезд и за бронь. В случае оформления проезда электронным билетом или электронным проездным документом, документами, подтверждающими расходы на проезд и за бронь, являются: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электронный билет, электронный проездной документ;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документ, подтверждающий факт оплаты стоимости электронного билета, электронного проездного документа;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документ, подтверждающий факт проезда, в том числе посадочный талон, выданный перевозчиком или лицом, у которого приобретен электронный билет или электронный проездной документ, на бумажном носителе или в электронном виде.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К указанным расходам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не относятся </a:t>
            </a:r>
            <a:r>
              <a:rPr lang="ru-RU" sz="2000" dirty="0">
                <a:latin typeface="Times New Roman"/>
                <a:cs typeface="Times New Roman"/>
              </a:rPr>
              <a:t>расходы по проезду </a:t>
            </a:r>
            <a:r>
              <a:rPr lang="ru-RU" sz="20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в пределах одного населенного пункта.</a:t>
            </a:r>
            <a:endParaRPr lang="ru-RU" sz="2000" u="sng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6A82AD5-009F-27F3-A21F-B4ACF043F42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42BBE2-05E2-81F9-F535-9F285B35777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5ED7C21-4C6C-082F-7EBC-FA4376480C1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3E337D-A860-4643-10F2-29B6D656B64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Картинки по запросу icon">
            <a:extLst>
              <a:ext uri="{FF2B5EF4-FFF2-40B4-BE49-F238E27FC236}">
                <a16:creationId xmlns:a16="http://schemas.microsoft.com/office/drawing/2014/main" id="{8D4C5047-96F9-9798-B97F-D484BD4B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6" y="4188273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icon">
            <a:extLst>
              <a:ext uri="{FF2B5EF4-FFF2-40B4-BE49-F238E27FC236}">
                <a16:creationId xmlns:a16="http://schemas.microsoft.com/office/drawing/2014/main" id="{8882D8C8-5C0F-02AF-09AF-BC888F27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6" y="4608782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icon">
            <a:extLst>
              <a:ext uri="{FF2B5EF4-FFF2-40B4-BE49-F238E27FC236}">
                <a16:creationId xmlns:a16="http://schemas.microsoft.com/office/drawing/2014/main" id="{DEEB805E-374C-F877-6ECB-A5AB6CAA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10" y="5305424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90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2B4B-1AA5-B530-2DAF-264615A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0BDF6-2318-9709-719B-44A29BAEFFC2}"/>
              </a:ext>
            </a:extLst>
          </p:cNvPr>
          <p:cNvSpPr/>
          <p:nvPr/>
        </p:nvSpPr>
        <p:spPr>
          <a:xfrm>
            <a:off x="179119" y="3922483"/>
            <a:ext cx="9904681" cy="292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в командировке определяется на основании: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приказа или письменного распоряжения налогоплательщика о направлении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лица, занимающегося частной практикой, а также его работников в        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командировку;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количества дней командировки исходя из дат выбытия к месту командировки и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прибытия обратно, указанных в документах, подтверждающих проезд.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1FED6F-448B-EE5C-3CE3-B6AE3C25218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895767" y="7421786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18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94CAF22-4A65-6A8B-E255-AFCB847D5156}"/>
              </a:ext>
            </a:extLst>
          </p:cNvPr>
          <p:cNvSpPr txBox="1"/>
          <p:nvPr/>
        </p:nvSpPr>
        <p:spPr>
          <a:xfrm>
            <a:off x="317500" y="1156745"/>
            <a:ext cx="9144000" cy="282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>
              <a:lnSpc>
                <a:spcPct val="95800"/>
              </a:lnSpc>
              <a:spcBef>
                <a:spcPts val="1268"/>
              </a:spcBef>
            </a:pPr>
            <a:r>
              <a:rPr lang="ru-RU" spc="-5" dirty="0">
                <a:latin typeface="Times New Roman"/>
                <a:cs typeface="Times New Roman"/>
              </a:rPr>
              <a:t>2.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Фактически</a:t>
            </a:r>
            <a:r>
              <a:rPr lang="ru-RU" spc="-5" dirty="0">
                <a:latin typeface="Times New Roman"/>
                <a:cs typeface="Times New Roman"/>
              </a:rPr>
              <a:t> произведенные расходы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на найм (аренду) </a:t>
            </a:r>
            <a:r>
              <a:rPr lang="ru-RU" b="1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жилища</a:t>
            </a:r>
            <a:r>
              <a:rPr lang="ru-RU" spc="-5" dirty="0">
                <a:latin typeface="Times New Roman"/>
                <a:cs typeface="Times New Roman"/>
              </a:rPr>
              <a:t>, включая оплату расходов за бронь, на основании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документов, подтверждающих расходы </a:t>
            </a:r>
            <a:r>
              <a:rPr lang="ru-RU" spc="-5" dirty="0">
                <a:latin typeface="Times New Roman"/>
                <a:cs typeface="Times New Roman"/>
              </a:rPr>
              <a:t>на наем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жилого помещения </a:t>
            </a:r>
            <a:r>
              <a:rPr lang="ru-RU" spc="-5" dirty="0">
                <a:latin typeface="Times New Roman"/>
                <a:cs typeface="Times New Roman"/>
              </a:rPr>
              <a:t>и за бронь;</a:t>
            </a:r>
          </a:p>
          <a:p>
            <a:pPr marL="11976" marR="4790" indent="423954" algn="just">
              <a:lnSpc>
                <a:spcPct val="95800"/>
              </a:lnSpc>
              <a:spcBef>
                <a:spcPts val="1268"/>
              </a:spcBef>
            </a:pPr>
            <a:r>
              <a:rPr lang="ru-RU" spc="-5" dirty="0">
                <a:latin typeface="Times New Roman"/>
                <a:cs typeface="Times New Roman"/>
              </a:rPr>
              <a:t>3.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Суточные</a:t>
            </a:r>
            <a:r>
              <a:rPr lang="ru-RU" spc="-5" dirty="0">
                <a:latin typeface="Times New Roman"/>
                <a:cs typeface="Times New Roman"/>
              </a:rPr>
              <a:t> не более 6-кратного размера месячного расчетного показателя, установленного законом о республиканском бюджете и действующего на 1 января соответствующего финансового года,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за каждый календарный день </a:t>
            </a:r>
            <a:r>
              <a:rPr lang="ru-RU" spc="-5" dirty="0">
                <a:latin typeface="Times New Roman"/>
                <a:cs typeface="Times New Roman"/>
              </a:rPr>
              <a:t>нахождения в командировке – в течение периода,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не превышающего сорока календарных дней </a:t>
            </a:r>
            <a:r>
              <a:rPr lang="ru-RU" spc="-5" dirty="0">
                <a:latin typeface="Times New Roman"/>
                <a:cs typeface="Times New Roman"/>
              </a:rPr>
              <a:t>нахождения в командировке.</a:t>
            </a:r>
            <a:endParaRPr dirty="0"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9EF4E-65B0-107F-9F83-5A95205606E2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37B8BEC-DCAE-DB3F-BE33-AC651E1CC7F9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icon">
            <a:extLst>
              <a:ext uri="{FF2B5EF4-FFF2-40B4-BE49-F238E27FC236}">
                <a16:creationId xmlns:a16="http://schemas.microsoft.com/office/drawing/2014/main" id="{7FFCCC42-6091-E510-4005-7893E859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96" y="4872572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icon">
            <a:extLst>
              <a:ext uri="{FF2B5EF4-FFF2-40B4-BE49-F238E27FC236}">
                <a16:creationId xmlns:a16="http://schemas.microsoft.com/office/drawing/2014/main" id="{A2C6BBAC-0D33-7FC3-A5CF-5BFDB74E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96" y="5915025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85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98B1E-BC98-291E-7EAA-8BDB2D71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2AA18F-9C2C-7FF8-9392-9B3401B203CB}"/>
              </a:ext>
            </a:extLst>
          </p:cNvPr>
          <p:cNvSpPr/>
          <p:nvPr/>
        </p:nvSpPr>
        <p:spPr>
          <a:xfrm>
            <a:off x="185057" y="1038225"/>
            <a:ext cx="9505044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условий применения адвокатом профессиональных вычетов является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отражения расходов по профессиональным вычетам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налоговых регистрах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 3  статьи  364 НК). 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KZ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7D83DBB-5308-D0B1-A433-6740A39A1F7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19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622BC7-C547-0233-A252-D34712EDB61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39F695-250C-4575-52C7-3922B8EFB70E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999C7FE-6AF6-3D71-670C-BA77D7D83D5E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7B4F14-138C-4595-FA1C-ACC07312C816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252B6-F668-6A9C-C806-DE2C074EE18A}"/>
              </a:ext>
            </a:extLst>
          </p:cNvPr>
          <p:cNvSpPr txBox="1"/>
          <p:nvPr/>
        </p:nvSpPr>
        <p:spPr>
          <a:xfrm>
            <a:off x="469900" y="2502477"/>
            <a:ext cx="8991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buNone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Налоговые регистры предназначены для обобщения и систематизации информации для обеспечения целей налогового учета, указанных в пункте 5 статьи 190 НК (пункт  1 статьи 215 НК).</a:t>
            </a:r>
          </a:p>
          <a:p>
            <a:pPr marL="8890" marR="137160" indent="420370">
              <a:buNone/>
            </a:pPr>
            <a:r>
              <a:rPr lang="ru-RU" sz="1600" b="1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(налоговый агент)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налоговые регистры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виде </a:t>
            </a:r>
            <a:r>
              <a:rPr lang="ru-RU" sz="1600" b="1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специальных форм.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890" marR="137160" indent="420370"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137160" indent="420370">
              <a:buNone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налоговых регистров и порядок отражения в них данных налогового учета разрабатываются налогоплательщиком (налоговым агентом) самостоятельно с учетом положений статьи 215 НК, </a:t>
            </a:r>
            <a:r>
              <a:rPr lang="ru-RU" sz="1600" b="1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форм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налоговых регистров,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установленных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u="sng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уполномоченным органом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утверждаются в налоговой учетной политике. 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Согласно пункту 6-1 статьи 215 НК для лица, занимающегося частной практикой,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утверждает формы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регистров по учету: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1) доходов от занятия частной практикой;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2) расходов, предусмотренных статьями 362, 363, 364 и 365  НК.</a:t>
            </a:r>
          </a:p>
          <a:p>
            <a:pPr marL="8890" marR="137160" indent="420370">
              <a:buNone/>
            </a:pPr>
            <a:endParaRPr lang="ru-KZ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9260"/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формы налоговых регистров (в том числе расходов по профессиональным вычетам адвоката),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 уполномоченным органом</a:t>
            </a:r>
            <a:r>
              <a:rPr lang="ru-RU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Приложениях 21, 22 к приказу Министра финансов Республики Казахстан от 19 марта 2018 года № 388 «Об утверждении форм налоговых регистров и правил их составления».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79700" y="1266825"/>
            <a:ext cx="7404100" cy="2819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 законом, устанавливающим основополагающие принципы налогообложения, регулирующим властные отношения по установлению, введению, изменению, отмене, порядку исчисления и уплаты налогов и других обязательных платежей в бюджет, а также отношения, налогового обязательства, является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Казахстан от 25 декабря 2017 года № 120-VI ЗРК «О налогах и других обязательных платежах в бюджет (Налоговый кодекс)»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НК).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32100" y="1114426"/>
            <a:ext cx="7010400" cy="107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endParaRPr lang="ru-RU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endParaRPr lang="ru-RU" sz="2400" b="1" u="sng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654467" y="7210425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22300" y="4467225"/>
            <a:ext cx="891540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Законом Республики Казахстана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</a:t>
            </a:r>
            <a:r>
              <a:rPr lang="ru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№ 208-VIII ЗРК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и дополнений в Кодекс Республики Казахстан «О налогах и других обязательных платежах в бюджет» (Налоговый кодекс) и законы Республики Казахстан по вопросам введения его в 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(далее – Закон от 15.07.2025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208-VIII ЗРК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существенные изменения и дополнения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исчислению и уплате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подоходного налога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ИПН) для лиц, занимающихся частной практикой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которым относятся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адвокаты.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калькулятор, офисные принадлежности, Оргтех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0D02CD-01B6-CFD6-70B1-337B3F6AF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25"/>
            <a:ext cx="26797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9C78-C4DE-3892-FD17-22E6643A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941A6A-065F-B989-B909-2A40313A7DF0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E3127-08AD-310F-DC0C-4F5D7A37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3" y="0"/>
            <a:ext cx="5314933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33AD-C3BC-65F4-37F0-818050B1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14701-82C8-6ACC-F653-D1BF02B530B0}"/>
              </a:ext>
            </a:extLst>
          </p:cNvPr>
          <p:cNvSpPr txBox="1"/>
          <p:nvPr/>
        </p:nvSpPr>
        <p:spPr>
          <a:xfrm>
            <a:off x="1079500" y="352424"/>
            <a:ext cx="85344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8F1B2-7D8F-13E6-C6D4-6B4C0A5A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17" y="0"/>
            <a:ext cx="534516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61E6-3092-BE91-296B-77515BC1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D036B9-1FC7-1F9D-306D-310336586E16}"/>
              </a:ext>
            </a:extLst>
          </p:cNvPr>
          <p:cNvSpPr/>
          <p:nvPr/>
        </p:nvSpPr>
        <p:spPr>
          <a:xfrm>
            <a:off x="393699" y="885826"/>
            <a:ext cx="9372600" cy="7167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Рассмотрев, что понимается под доходом адвоката, налогооблагаемым доходом адвоката, профессиональными вычетами адвоката,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резюмировать следующее. 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AB67EA-D3FD-17D6-25F1-E1AB81B841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22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D7BE03A-D052-89A8-78C5-769E3ECA5C6A}"/>
              </a:ext>
            </a:extLst>
          </p:cNvPr>
          <p:cNvSpPr txBox="1"/>
          <p:nvPr/>
        </p:nvSpPr>
        <p:spPr>
          <a:xfrm>
            <a:off x="393699" y="1730822"/>
            <a:ext cx="9372601" cy="5732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норм НК (</a:t>
            </a:r>
            <a:r>
              <a:rPr lang="ru-RU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</a:t>
            </a:r>
            <a:r>
              <a:rPr lang="ru-KZ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следует, что адвокату, как лицу, занимающемуся частной практикой, </a:t>
            </a:r>
            <a:r>
              <a:rPr lang="ru-RU" sz="155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исчисления и уплаты суммы ИПН в налоговом периоде необходимо: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Определить наличие или отсутствие дохода от адвокатской деятельности </a:t>
            </a:r>
            <a:r>
              <a:rPr lang="ru-RU" sz="15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месяца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произведена ли клиентом оплата по договору об оказании юридической помощи (см. пункты 1, 2 статьи 192 НК).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этом учесть, что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котором возник доход адвоката,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дате признания дохода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указанной в подписанном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 оказанных услуг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документе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подтверждающем факт оказания услуг (юридической помощи), в случае отсутствия акта оказанных услуг (см. пункт 2 статьи 361 НК);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Определить имеются ли у адвоката за налоговый период по итогам месяца, в котором имеется доход адвоката,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вычеты,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желает ли он их применить, поскольку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право, а не обязанность адвоката. </a:t>
            </a:r>
            <a:endParaRPr lang="ru-KZ" sz="15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адвокат решит воспользоваться правом на профессиональные вычеты в налоговом периоде по итогам месяца, в котором есть доход адвоката, то он определяет какими профессиональными вычетами он может воспользоваться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требований норм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3, 4 статьи 364, пунктов 3, 4, 5 статьи 361 НК. 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Определить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адвоката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налоговом периоде </a:t>
            </a:r>
            <a:r>
              <a:rPr lang="ru-RU" sz="15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месяца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сумму доходов,   подлежащих  получению (полученных)   от осуществления адвокатской  деятельности,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уменьшенную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сумму  профессиональных вычетов адвоката  (см. пункты 1, 2 статьи 192, пункт 1 статьи 364 НК)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Исчислить сумму ИПН по доходам, </a:t>
            </a:r>
            <a:r>
              <a:rPr lang="ru-RU" sz="15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полученным за месяц, по итогам каждого месяца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применения ставки, установленной пунктом 1 статьи 320 НК </a:t>
            </a:r>
            <a:r>
              <a:rPr lang="ru-RU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процентов),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сумме облагаемого дохода адвоката (см. пункт 3 статьи 336 НК).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5. Оплачивать сумму исчисленного ИПН ежемесячно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числа месяца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</a:t>
            </a:r>
            <a:r>
              <a:rPr lang="ru-RU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месяцем, по доходам за который исчислен налог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пункт 4 статьи 336 НК). </a:t>
            </a:r>
            <a:endParaRPr lang="ru-RU" sz="1550" u="sng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993F81D-B450-B62F-9427-7E7C6C945138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C8FB82-FC83-08E8-1E29-73B47D83ED6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403C607-5B34-8844-B187-AAAD02BE460A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277098-0EB7-8347-4A65-48D3E2687C51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60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5B28C-56A7-F3CD-602A-81006DF92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647430-8796-C0A1-8988-555F2E02AD1D}"/>
              </a:ext>
            </a:extLst>
          </p:cNvPr>
          <p:cNvSpPr/>
          <p:nvPr/>
        </p:nvSpPr>
        <p:spPr>
          <a:xfrm>
            <a:off x="88900" y="1038233"/>
            <a:ext cx="99949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01F9F77-A3E7-1796-AD6B-B2C4C3E033E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23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BCEF82D-C880-6EB5-06A1-226DDCB7B863}"/>
              </a:ext>
            </a:extLst>
          </p:cNvPr>
          <p:cNvSpPr txBox="1"/>
          <p:nvPr/>
        </p:nvSpPr>
        <p:spPr>
          <a:xfrm>
            <a:off x="327184" y="1214607"/>
            <a:ext cx="9331108" cy="581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930" algn="just">
              <a:lnSpc>
                <a:spcPts val="1990"/>
              </a:lnSpc>
            </a:pPr>
            <a:r>
              <a:rPr i="1" u="heavy" spc="-42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i="1" u="sng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Пример</a:t>
            </a:r>
            <a:r>
              <a:rPr lang="ru-RU" b="1" i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 3</a:t>
            </a:r>
          </a:p>
          <a:p>
            <a:pPr marL="435930" algn="just">
              <a:lnSpc>
                <a:spcPts val="1990"/>
              </a:lnSpc>
            </a:pPr>
            <a:endParaRPr lang="ru-RU" sz="800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Фабула</a:t>
            </a:r>
          </a:p>
          <a:p>
            <a:endParaRPr lang="ru-RU" sz="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Адвокат Р. вступил в Коллегию адвокатов города А в марте 2025 года.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этом же месяце он заключил два договора об оказании юридической помощи: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- 10 марта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адвокат - с  гражданином А., подозреваемым по уголовному делу, о защите его на стадии досудебного расследования (по условиям договора гражданин А. обязался оплатить адвокату 100 000 тенге 11 марта 2025 г., а 200 000 тенге обязался оплатить 1 апреля 2025 г.)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- 14 марта 2025 года - с АО по представлению интересов АО (истца) в суде по иску о взыскании задолженности (по условиям договора АО обязалось оплатить адвокату 400  000 тенге 12 мая 2025 года).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итогам оказания адвокатом юридической помощи: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уголовное дело в   отношении   гражданина А.   было прекращено (п</a:t>
            </a:r>
            <a:r>
              <a:rPr lang="ru-KZ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прекращении уголовного дела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апреля 2025 г.).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Согласно условиям договора гражданин А. оплатил адвокату 100 000 тенге 11 марта 2025 г.  200 000 тенге не стал оплачивать, а также отказался подписать акт оказанных услуг (юридической помощи) с адвокатом К.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по гражданскому делу решением суда от 1 апреля 2025 г. иск АО судом удовлетворен.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 оказанных услуг (юридической помощи) подписан АО и адвокатом 8 апреля 2025 г.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апреле 2025 г. адвокат Р. договора не заключал.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5930" algn="just">
              <a:lnSpc>
                <a:spcPts val="1990"/>
              </a:lnSpc>
            </a:pPr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664A66-FE13-D9A0-8B2E-F15C74EBFE5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6812400-F0F0-39B5-EB1B-92CD822C0136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63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9481-5D23-CE2B-4EED-71ADC3876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F95280-64FA-CDA1-9A90-6B39B0651F9F}"/>
              </a:ext>
            </a:extLst>
          </p:cNvPr>
          <p:cNvSpPr/>
          <p:nvPr/>
        </p:nvSpPr>
        <p:spPr>
          <a:xfrm>
            <a:off x="88900" y="1038233"/>
            <a:ext cx="99949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10FB930-4DF1-AC23-B128-A9FE2CD406B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24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234D9FF-AF55-6896-C0F8-4C9A5E887566}"/>
              </a:ext>
            </a:extLst>
          </p:cNvPr>
          <p:cNvSpPr txBox="1"/>
          <p:nvPr/>
        </p:nvSpPr>
        <p:spPr>
          <a:xfrm>
            <a:off x="327184" y="1214607"/>
            <a:ext cx="9331108" cy="5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исчисления и уплаты ИПН:</a:t>
            </a:r>
            <a:endParaRPr lang="ru-KZ" sz="16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Р. должен определить наличие или отсутствие у него от адвокатской деятельности по итогам  каждого месяца (марта, апреля) 2025 г. дохода, независимо была ли произведена или нет оплата клиентами по договорам об оказании юридической помощи (см. пункты 1, 2 статьи 192 НК).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Адвокатом определено, что: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об оказании юридической помощи от 10 марта 2025 г.  с гражданином А.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Досудебное расследование в отношении подозреваемого А. завершилось прекращением уголовного преследования 7 апреля 2025 года.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Поскольку акт оказанных услуг по договору об оказании юридической помощи отсутствует (гражданин А. уклонился от его подписания), то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акта оказанных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подтверждающим факт  оказания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адвокатом гражданину А. по договору, является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KZ" sz="16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прекращении уголовного дела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апреля 2025   года.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признания дохода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Р. является дата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апреля 2025   года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указанная в названном постановлении (подпункт 2) пункта 1 статьи 361 НК). </a:t>
            </a:r>
          </a:p>
          <a:p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доход в размере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00 000 тенге является доходом адвоката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от адвокатской деятельности в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того, что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200 000 тенге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А.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оплатил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адвокату Р. по договору (см. пункты 1, 2 статьи 192 НК).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</a:t>
            </a:r>
            <a:r>
              <a:rPr lang="ru-KZ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оэтому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 дохода адвоката в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300 000 теге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налогооблагаемого дохода адвоката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исчисления и уплаты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ИПН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835C2-728C-13C4-6359-3CE2A7ACEB1D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6B15555-4CF0-0DD5-81FC-BB90C0848C83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0A1D-A86E-F65E-EA94-69825807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F639A9-A2E6-8FB7-8736-2E939F4E39FA}"/>
              </a:ext>
            </a:extLst>
          </p:cNvPr>
          <p:cNvSpPr/>
          <p:nvPr/>
        </p:nvSpPr>
        <p:spPr>
          <a:xfrm>
            <a:off x="88900" y="1038233"/>
            <a:ext cx="99949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D984E58-F0CC-954D-18EF-A73095FFBDF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25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926A08F-F433-1C26-8E60-927446972F60}"/>
              </a:ext>
            </a:extLst>
          </p:cNvPr>
          <p:cNvSpPr txBox="1"/>
          <p:nvPr/>
        </p:nvSpPr>
        <p:spPr>
          <a:xfrm>
            <a:off x="546100" y="1214607"/>
            <a:ext cx="87630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об оказании юридической помощи от 14 марта 2025 г. с АО.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гражданскому делу решением суда от 1 апреля 2025 г. иск АО судом удовлетворен. </a:t>
            </a: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оказанных услуг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(юридической помощи) адвокатом Р и АО подписан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апреля 2025 г. 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Дата -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апреля 2025   г.,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указанная в  этом акте, является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признания дохода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Р. (подпункт 1) пункта 1 статьи 361 НК)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в размере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00 000 тенге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доходом адвоката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того, что 400 000 тенге АО еще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оплатило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оказанную юридическую помощь, поскольку срок оплаты (12 мая 2025 г.) по договору об оказании юридической помощи не наступил (см. пункты 1, 2 статьи 192 НК).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</a:t>
            </a:r>
            <a:r>
              <a:rPr lang="ru-KZ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оэтому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сума дохода адвоката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400 000 тенге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определении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налогооблагаемого дохода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для исчисления и уплаты </a:t>
            </a:r>
            <a:r>
              <a:rPr lang="ru-K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ИПН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 в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г. адвокат Р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доход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адвокатской деятельности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имел. </a:t>
            </a:r>
          </a:p>
          <a:p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2025 г. доход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от адвокатской деятельности составил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700 000 тенге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300 000 тенге + 400 000 тенге). 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603FF7-72A7-3DF0-6792-A8F6A6A2A1C7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D693ADD-E15B-FEC2-EC09-7843C5B4E504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824E-2919-92B2-61AA-4894FAE5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514AB3-9346-9166-A52C-AC9FE1992E44}"/>
              </a:ext>
            </a:extLst>
          </p:cNvPr>
          <p:cNvSpPr/>
          <p:nvPr/>
        </p:nvSpPr>
        <p:spPr>
          <a:xfrm>
            <a:off x="241300" y="1038233"/>
            <a:ext cx="96774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 Р. должен устанавливать, есть ли у него за налоговый период по итогам месяца – в апреле 2025 г, в котором у него имеется доход адвоката в 700 000 тенге,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вычеты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будет ли он их применять, поскольку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обязанность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адвоката. </a:t>
            </a:r>
          </a:p>
          <a:p>
            <a:pPr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Адвокат Р. решил реализовать право на профессиональные вычеты в налоговом периоде по итогам месяца - апреля 2025 г., в котором у него имеется доход,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расходам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п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имущественному найму (</a:t>
            </a:r>
            <a:r>
              <a:rPr lang="ru-KZ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аренде) помещения 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адвокатской деятельности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арендной платы в 150 000 тенге за апрель 2025 г. (см. пункт 3, подпункт 2) пункта 4 статьи 364 НК);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на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членские взносы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вносимые в Коллегию адвокатов, членом которой он является, в пределах 1-кратного месячного расчетного показателя, установленного законом о республиканском бюджете и действующего на 1 января соответствующего финансового года, что составило 3 932 тенге (см. пункт 3, подпункт 8) пункта 4 статьи 364 НК).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Итого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расходов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отнесения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профессиональные вычеты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153 932 тенге. 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Р. должен определить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в налоговом периоде по итогам месяца –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2025 г,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доходов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подлежащих  получению (полученных)   от осуществления адвокатской  деятельности,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уменьшенную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сумму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вычетов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 (см. пункты 1, 2 статьи 192, пункт 1 статьи 364 НК).</a:t>
            </a:r>
          </a:p>
          <a:p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в налоговом периоде по итогам месяца –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2025 г.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546 068 тенге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700 000 - 153 932).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319ACB-200D-44DB-C2B5-1C8FF7CE9C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26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E75F980-80CC-9331-F851-58140E4B45C1}"/>
              </a:ext>
            </a:extLst>
          </p:cNvPr>
          <p:cNvSpPr txBox="1"/>
          <p:nvPr/>
        </p:nvSpPr>
        <p:spPr>
          <a:xfrm>
            <a:off x="327184" y="1214607"/>
            <a:ext cx="933110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73A85A-1C63-8A2F-247C-3E9297547EDB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067A303-1504-0D99-C964-DCB0F88C8F7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8B05-930F-5B90-3B88-0C5EC88D5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D0A2C4-6F52-A68D-53BA-3C7BCD1EE698}"/>
              </a:ext>
            </a:extLst>
          </p:cNvPr>
          <p:cNvSpPr/>
          <p:nvPr/>
        </p:nvSpPr>
        <p:spPr>
          <a:xfrm>
            <a:off x="425508" y="1038233"/>
            <a:ext cx="9188392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 Р. должен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исчислить сумму ИПН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доходам, полученным по итогам месяца - за апрель 2025 г путем применения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в размере 10 процентов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установленной пунктом 1 статьи 320 НК, к сумме облагаемого дохода адвоката равном 546 068 тенге (см. пункт 3 статьи 336 НК).</a:t>
            </a:r>
          </a:p>
          <a:p>
            <a:pPr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Сумма ИПН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полученным адвокатом Р. по итогам месяца –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апрель 2025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54 607 тенге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546 068 х 10 %).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 Р. обязан оплатить  сумму исчисленного ИПН - </a:t>
            </a:r>
            <a:r>
              <a:rPr lang="ru-RU" sz="1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54 607 тенге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не позднее    5 числа месяца, следующего за месяцем, по доходам за который исчислен налог с учетом норм Закона от 15.07.2025 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208-VIII ЗРК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4 статьи 336 НК, статьи 781 НК.</a:t>
            </a:r>
            <a:endParaRPr lang="ru-KZ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82DC752-56CE-E09C-433B-0281A685FF1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27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A531BBF-8A00-48E7-BE4B-600B9F76CFDB}"/>
              </a:ext>
            </a:extLst>
          </p:cNvPr>
          <p:cNvSpPr txBox="1"/>
          <p:nvPr/>
        </p:nvSpPr>
        <p:spPr>
          <a:xfrm>
            <a:off x="327184" y="1214607"/>
            <a:ext cx="933110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F6FCEF-C7A2-F1A0-D8E8-C31E1DD0820E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64CFE95-995A-416E-0686-3009BCB77280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61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BEC3-0E51-5E60-5C7F-5AE50148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9849E5-6C42-27D9-0084-7AE37AA46D48}"/>
              </a:ext>
            </a:extLst>
          </p:cNvPr>
          <p:cNvSpPr/>
          <p:nvPr/>
        </p:nvSpPr>
        <p:spPr>
          <a:xfrm>
            <a:off x="0" y="614907"/>
            <a:ext cx="10147300" cy="997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Касаясь вопрос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исчислении и уплате ИПН в 2025 году адвокатом, как лицом, занимающимися частной практикой, а также внесенных 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и дополнений в нормы НК, нужно знать, что </a:t>
            </a:r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доход физического лица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</a:t>
            </a:r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его доходов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KZ" sz="15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лица, занимающегося частной практикой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(подпункт 15 статьи 321 НК).</a:t>
            </a:r>
            <a:endParaRPr lang="ru-K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82C2C19-D44D-8BFF-0485-296D19A1B7C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28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2DA9550-FA7E-7824-19DE-A2F070E73AF4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A678F0-8045-3979-3796-922892205C5E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9ABBA37-1591-2ADD-242B-E7418C7A2C20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B9B8E0-1EC6-500D-33C0-D83F1E58CE14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09099-42BF-655A-B5FF-EE54199A52F6}"/>
              </a:ext>
            </a:extLst>
          </p:cNvPr>
          <p:cNvSpPr txBox="1"/>
          <p:nvPr/>
        </p:nvSpPr>
        <p:spPr>
          <a:xfrm>
            <a:off x="0" y="1612237"/>
            <a:ext cx="10083799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подпунктом 67) пункта 1 статьи 1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636 НК изложена в </a:t>
            </a:r>
            <a:endParaRPr lang="ru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редакции: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KZ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636.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облагаемого дохода физического лица по итогам календарного года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Облагаемый доход физического лица по итогам календарного года определяется в соответствии с настоящей статьей.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KZ" sz="13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Облагаемый доход физического лица</a:t>
            </a:r>
            <a:r>
              <a:rPr lang="ru-KZ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подлежащий налогообложению физическим лицом самостоятельно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дохода индивидуального предпринимателя и трудового иммигранта - резидента, </a:t>
            </a:r>
            <a:r>
              <a:rPr lang="ru-KZ" sz="13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в следующем порядке:</a:t>
            </a:r>
          </a:p>
          <a:p>
            <a:pPr fontAlgn="base"/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подлежащие налогообложению физическим лицом самостоятельно, за исключением дохода индивидуального предпринимателя и трудового иммигранта - резидента,</a:t>
            </a:r>
          </a:p>
          <a:p>
            <a:pPr fontAlgn="base"/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</a:t>
            </a:r>
            <a:endParaRPr lang="ru-RU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лица, занимающегося частной практикой,</a:t>
            </a:r>
            <a:endParaRPr lang="ru-KZ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начисленных работодателем доходов работника, подлежащих налогообложению у источника выплаты в случае применения к таким доходам предварительной суммы прочих вычетов,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дохода, предусмотренная статьей 341 настоящего Кодекса,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вычеты, указанные в пункте 1 статьи 342 настоящего Кодекса.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Облагаемый доход индивидуального предпринимателя определяется в следующем порядке:</a:t>
            </a:r>
          </a:p>
          <a:p>
            <a:pPr fontAlgn="base"/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индивидуального предпринимателя, определенный в порядке, установленном пунктом 1 статьи 366 настоящего Кодекса,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дохода, предусмотренная статьей 341 настоящего Кодекса,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вычеты, указанные в пункте 1 статьи 342 настоящего Кодекса.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Облагаемая сумма дохода трудового иммигранта - резидента определяется в порядке, установленном статьей 642 настоящего Кодекса.</a:t>
            </a:r>
          </a:p>
          <a:p>
            <a:pPr fontAlgn="base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Индивидуальные предприниматели, применяющие специальный налоговый режим для субъектов малого бизнеса, производят исчисление индивидуального подоходного налога по доходам, облагаемым в рамках указанных специальных налоговых режимов, в соответствии с главой 77 настоящего Кодекса.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47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4B35-ABBC-F668-C77F-55650B22D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E77395-AC3C-7F59-3C2D-DEFDE2E139C0}"/>
              </a:ext>
            </a:extLst>
          </p:cNvPr>
          <p:cNvSpPr/>
          <p:nvPr/>
        </p:nvSpPr>
        <p:spPr>
          <a:xfrm>
            <a:off x="0" y="614907"/>
            <a:ext cx="10147300" cy="740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Согласно подпункту 67) пункта 1 статьи 1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637 НК изложена в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редакции: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A631298-F67D-DEF7-6BE5-790EA221C4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29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4DB383-390A-A505-3592-CE446DD552F3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F748D-637F-58AE-6FD9-CA82470BD5D1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E052636-3F27-ECD7-52FD-2AE3A32299BC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9E34D0-FA9B-AEA2-AD3D-F56ED0B86D16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198ED-BEF1-981A-D139-82BE492680BC}"/>
              </a:ext>
            </a:extLst>
          </p:cNvPr>
          <p:cNvSpPr txBox="1"/>
          <p:nvPr/>
        </p:nvSpPr>
        <p:spPr>
          <a:xfrm>
            <a:off x="88900" y="1355769"/>
            <a:ext cx="99060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637. Исчисление индивидуального подоходного налога с доходов физического лица, подлежащих налогообложению самостоятельно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Исчисление индивидуального подоходного налога с доходов физического лица, подлежащих налогообложению самостоятельно, производится физическим лицом: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декларации по индивидуальному подоходному налогу по предпринимательской деятельности - по доходу индивидуального предпринимателя, определяемому в общеустановленном порядке;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декларации о доходах и имуществе - по остальным доходам, подлежащим налогообложению самостоятельно.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KZ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индивидуального подоходного налога с доходов физического лица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налогообложению самостоятельно, исчисляется путем применения </a:t>
            </a:r>
            <a:r>
              <a:rPr lang="ru-KZ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ставок,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  <a:r>
              <a:rPr lang="ru-KZ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статьей 320 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Кодекса, к соответствующей </a:t>
            </a:r>
            <a:r>
              <a:rPr lang="ru-KZ" sz="15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облагаемого дохода физического лица</a:t>
            </a:r>
            <a:r>
              <a:rPr lang="ru-KZ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KZ" sz="15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индивидуального подоходного налога, подлежащая уплате в бюджет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определяется в следующем порядке: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индивидуального подоходного налога, исчисленная в порядке, определенном пунктом 2 настоящей статьи,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индивидуального подоходного налога, исчисленная с доходов работника, подлежащих налогообложению у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выплаты в случае применения к таким доходам предварительной суммы прочих вычетов,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индивидуального подоходного налога, на которую осуществляется зачет в соответствии со статьей 638 настоящего Кодекса,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корпоративного подоходного налога, на которую осуществляется зачет в соответствии со статьей 638-1 настоящего Кодекса.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Исчисление суммы индивидуального подоходного налога с доходов трудовых иммигрантов производится трудовыми иммигрантами самостоятельно в порядке, установленном в пункте 2 статьи 642 настоящего Кодекса.»</a:t>
            </a:r>
          </a:p>
          <a:p>
            <a:pPr fontAlgn="base"/>
            <a:r>
              <a:rPr lang="ru-RU" b="1" dirty="0"/>
              <a:t>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613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24B2A-FAF5-99A5-1C05-0FB76DC4F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E31541-10F7-2E40-C02B-D9121C153E20}"/>
              </a:ext>
            </a:extLst>
          </p:cNvPr>
          <p:cNvSpPr/>
          <p:nvPr/>
        </p:nvSpPr>
        <p:spPr>
          <a:xfrm>
            <a:off x="0" y="614906"/>
            <a:ext cx="10147300" cy="7408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подпункту 34) пункта 1 статьи 1 Закона от 15.07.2025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208-VIII ЗРК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336 НК изложена в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редакции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99AA58-43DA-FA70-7A7E-D0BBAC49D82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ADBDA0C-A9EF-FA91-8E3B-3A51AB0649F9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263DCA-3313-73A3-4FAF-2F7EDA6F6000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7F58C1D-2152-34F0-2644-FAE559F9032D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F75A17-DE30-ABD1-5A16-A6B46F9040B1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AB3E0-FC61-2181-DCD2-AF55A1E340EB}"/>
              </a:ext>
            </a:extLst>
          </p:cNvPr>
          <p:cNvSpPr txBox="1"/>
          <p:nvPr/>
        </p:nvSpPr>
        <p:spPr>
          <a:xfrm>
            <a:off x="213178" y="1231303"/>
            <a:ext cx="9870621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/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«Статья 336. Доход лица, занимающегося частной практикой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доходу 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занимающегося частной практикой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относятся: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доход частного нотариуса;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доход частного судебного исполнителя;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адвоката;</a:t>
            </a:r>
            <a:endParaRPr lang="ru-KZ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4) доход профессионального медиатора.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лиц, занимающихся частной практикой, являются все виды доходов, полученных от осуществления деятельности по исполнению исполнительных документов, нотариальной,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адвокатской деятельности,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профессионального медиатора, включая соответственно оплату за оказание юридической помощи, совершение нотариальных действий,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полученные суммы возмещения расходов, связанных с защитой и представительством.</a:t>
            </a:r>
            <a:endParaRPr lang="ru-KZ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подоходного налога по доходам лиц, занимающихся частной практикой, исчисляется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полученным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итогам каждого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применения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1 статьи 320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Кодекса,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сумме облагаемого дохода 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занимающегося частной практикой.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исчисленного налога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уплате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не позднее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числа месяца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месяцем, по доходам за который исчислен налог.»</a:t>
            </a:r>
          </a:p>
          <a:p>
            <a:pPr fontAlgn="base"/>
            <a:endParaRPr lang="ru-RU" sz="800" dirty="0"/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соответствии с подпунктом 6) статьи 2 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208-VIII ЗРК </a:t>
            </a:r>
            <a:r>
              <a:rPr lang="ru-R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статьи 336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в действие по истечении </a:t>
            </a:r>
            <a:r>
              <a:rPr lang="ru-RU" sz="1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шестидесяти календарных дней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дня его первого официального опубликования (то есть с </a:t>
            </a:r>
            <a:r>
              <a:rPr lang="ru-R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15.09.2025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исключением </a:t>
            </a:r>
            <a:r>
              <a:rPr lang="ru-R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1, 2, 3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336 НК, которые вводятся в действие с </a:t>
            </a:r>
            <a:r>
              <a:rPr lang="ru-RU" sz="1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01.01.2025. </a:t>
            </a:r>
          </a:p>
          <a:p>
            <a:pPr fontAlgn="base"/>
            <a:endParaRPr lang="ru-RU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15.07.2025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208-VIII ЗРК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опубликован в</a:t>
            </a:r>
            <a:r>
              <a:rPr lang="ru-K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№ № 132 (31112), 16.07.2025; в газета «Казахстанская правда» № № 132 (30510), 16.07.2025; в ИС «Эталонный контрольный банк НПА РК в электронном виде», 21.07.2025.</a:t>
            </a:r>
          </a:p>
          <a:p>
            <a:pPr fontAlgn="base"/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Картинки по запросу icon">
            <a:extLst>
              <a:ext uri="{FF2B5EF4-FFF2-40B4-BE49-F238E27FC236}">
                <a16:creationId xmlns:a16="http://schemas.microsoft.com/office/drawing/2014/main" id="{65EEDD14-E0AC-C34E-CA0B-B00D3ECA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65" y="5733487"/>
            <a:ext cx="361043" cy="381001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icon">
            <a:extLst>
              <a:ext uri="{FF2B5EF4-FFF2-40B4-BE49-F238E27FC236}">
                <a16:creationId xmlns:a16="http://schemas.microsoft.com/office/drawing/2014/main" id="{200ED999-9FB2-DDA3-AF0E-400AC8A4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7" y="6811279"/>
            <a:ext cx="361043" cy="38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25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C085E-7E23-10C8-EB55-FEA74CF7F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466319-0AB3-72CA-7223-06F3D797F6C8}"/>
              </a:ext>
            </a:extLst>
          </p:cNvPr>
          <p:cNvSpPr/>
          <p:nvPr/>
        </p:nvSpPr>
        <p:spPr>
          <a:xfrm>
            <a:off x="185057" y="614907"/>
            <a:ext cx="9733644" cy="1523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изменения коснулись и статьи 641 НК. Согласно подпункту 69) пункта 1 статьи 1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 абзац первый части первой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641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K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злож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следующей редакции: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«Уплата индивидуального подоходного налога, исчисленного с облагаемого дохода физического лица по итогам календарного года, осуществляется налогоплательщиком </a:t>
            </a:r>
            <a:r>
              <a:rPr lang="ru-KZ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25 сентября года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отчетным налоговым периодом, в следующем порядке:»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8999E8B-71FD-A0F4-1177-31670B83E82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30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AED07A-8216-87B8-66C0-811310CA218F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E84750-8C0B-6636-7FCE-57BB91B21722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CC761CA-4A0E-9220-763F-CB89E36DD365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D1EC5A-DFB2-6AAE-6B6F-F17EFBE40D28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110CB-A7D6-77E0-25E9-3D90FE6C60D7}"/>
              </a:ext>
            </a:extLst>
          </p:cNvPr>
          <p:cNvSpPr txBox="1"/>
          <p:nvPr/>
        </p:nvSpPr>
        <p:spPr>
          <a:xfrm>
            <a:off x="393701" y="2257425"/>
            <a:ext cx="92202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 возникают следующие вопросы.</a:t>
            </a:r>
          </a:p>
          <a:p>
            <a:pPr fontAlgn="base"/>
            <a:endParaRPr lang="ru-KZ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того, как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15.07.2025 № 208-VIII ЗРК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изменений и дополнений в статьи 336, 636, 637 НК, 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ведут ли они к двойному налогообложению (ИПН)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лица, занимающегося частной практикой (в данном случае адвоката)?</a:t>
            </a:r>
          </a:p>
          <a:p>
            <a:pPr fontAlgn="base"/>
            <a:endParaRPr lang="ru-K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Так, в соответствии с пунктом 2 статьи 636 НК при определении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облагаемого дохода физического лица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года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исключением дохода индивидуального предпринимателя и трудового иммигранта - резидента,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включается налогооблагаемый доход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занимающегося частной практикой, к которому относится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Согласно пункту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637 НК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умма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ИПН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доходов физического лица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налогообложению самостоятельно, исчисляется путем применения ставок, установленных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статьей 320 НК (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процентов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соответствующей 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KZ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облагаемого дохода физического лица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Уплата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ИПН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исчисленного с облагаемого дохода физического лица 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календарного года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налогоплательщиком 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25 сентября года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отчетным налоговым периодом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641 НК).</a:t>
            </a:r>
            <a:endParaRPr lang="ru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этом в статье 637 НК при исчисление ИПН с доходов физического лица по итогам календарного года 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 механизм вычета/</a:t>
            </a:r>
            <a:r>
              <a:rPr lang="ru-RU" sz="1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минусования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ранее уплаченных сумм ИПН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адвоката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учетом того, что согласно статье 336 НК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ИПН по доходам адвоката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лица, занимающихся частной практикой, исчисляется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доходам, полученным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месяц, по итогам каждого месяца</a:t>
            </a:r>
            <a:r>
              <a:rPr lang="ru-RU" sz="15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применения ставки, установленной пунктом 1 статьи 320 НК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процентов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облагаемого дохода адвоката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этот налог подлежит уплате адвокатами </a:t>
            </a:r>
            <a:r>
              <a:rPr lang="ru-RU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позднее 5 числа месяца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месяцем, по доходам за который исчислен налог. </a:t>
            </a:r>
            <a:endParaRPr lang="ru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8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F300-C18E-09F7-85A3-84DD329C9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15F70B-2650-E1F4-4739-0D9D8F30B489}"/>
              </a:ext>
            </a:extLst>
          </p:cNvPr>
          <p:cNvSpPr/>
          <p:nvPr/>
        </p:nvSpPr>
        <p:spPr>
          <a:xfrm>
            <a:off x="774700" y="1724025"/>
            <a:ext cx="8686800" cy="46182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статьей 4 НК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налоговое законодательство Республики Казахстан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принципах налогообложения, установленных НК.</a:t>
            </a:r>
          </a:p>
          <a:p>
            <a:pPr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 налогообложения относятся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обязательности, определенности налогообложения, справедливости налогообложения, добросовестности налогоплательщика, единства налоговой системы и гласности налогового законодательства Республики Казахстан.</a:t>
            </a:r>
          </a:p>
          <a:p>
            <a:pPr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налогового законодательства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</a:t>
            </a:r>
            <a:r>
              <a:rPr lang="ru-RU" sz="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противоречить принципам налогообложения.</a:t>
            </a:r>
          </a:p>
          <a:p>
            <a:pPr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Однако, из приведенного выше следует, что положения НК, изложенные в статьях 336, 636, 637, противоречат принципам определенности и справедливости налогообложения лиц, занимающихся частной практикой, и нуждаются в оперативном приведении в соответствие с принципами  налогообложения.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/>
              <a:t> </a:t>
            </a:r>
            <a:endParaRPr lang="ru-KZ" sz="1600"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6458AB-7B9F-12DA-126D-2A373A9A322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31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FCE150-1DAB-EDD4-AAD8-A074B73AC4D7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9DB193E-8B5C-6FF8-0CFB-90E3B83C885E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Индивидуальный подоходный налог (ИПН) - продолжение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2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F146-D084-AA04-580D-EB7D49A7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AF266C-5FA7-77F4-FE60-5C1FA40E345D}"/>
              </a:ext>
            </a:extLst>
          </p:cNvPr>
          <p:cNvSpPr/>
          <p:nvPr/>
        </p:nvSpPr>
        <p:spPr>
          <a:xfrm>
            <a:off x="63500" y="614907"/>
            <a:ext cx="9906001" cy="740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изменения и дополнения в нормы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630 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регулирующие составление 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об активах и обязательствах (форма 250.00)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всеобщем декларировании доходов и имущества физических лиц.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8A667E7-A3C8-0185-C957-08BA6F60384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32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3D86888-D06C-63EF-F7D1-4D9CF8FE40D6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D52BF1-39D4-2DC2-7A9F-794ED27ADD46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067EEDA-CEAD-F7B1-0D97-671E8D6B1B2A}"/>
              </a:ext>
            </a:extLst>
          </p:cNvPr>
          <p:cNvSpPr txBox="1">
            <a:spLocks/>
          </p:cNvSpPr>
          <p:nvPr/>
        </p:nvSpPr>
        <p:spPr>
          <a:xfrm>
            <a:off x="185057" y="-180974"/>
            <a:ext cx="8590643" cy="79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Адвокаты и декларация об активах и обязательствах (форма 250.00)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F08DC7-D737-BB85-07D9-8AD745ADE54B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1168C-01DA-9614-744D-B5CC976A5A05}"/>
              </a:ext>
            </a:extLst>
          </p:cNvPr>
          <p:cNvSpPr txBox="1"/>
          <p:nvPr/>
        </p:nvSpPr>
        <p:spPr>
          <a:xfrm>
            <a:off x="88900" y="1355769"/>
            <a:ext cx="9906001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Подпунктом 61) пункта 1 статьи 1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установлено: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«в статье 630: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следующей редакции: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«2. </a:t>
            </a:r>
            <a:r>
              <a:rPr lang="ru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об активах и обязательствах обязаны представлять следующие физические лица:</a:t>
            </a:r>
            <a:endParaRPr lang="ru-KZ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лица, на которых возложена обязанность по представлению декларации об активах и обязательствах в соответствии с Конституционным законом Республики Казахстан «О выборах в Республике Казахстан» и законами Республики Казахстан «О противодействии коррупции», «О банках и банковской деятельности в Республике Казахстан», «О страховой деятельности» и «О рынке ценных бумаг»;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граждане Республики Казахстан, резиденты Республики Казахстан в случае наличия за пределами Республики Казахстан на праве собственности (требования) следующего имущества: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по которому права и (или) сделки подлежат государственной или иной регистрации в компетентном органе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в соответствии с законодательством иностранного государства;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на банковских счетах в иностранных банках в сумме, совокупно превышающей по всем банковским вкладам 1000-кратный размер месячного расчетного показателя;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золота;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долей участия в уставном капитале юридического лица, созданного за пределами Республики Казахстан;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долей участия в жилищном строительстве;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бумаг, эмитенты которых зарегистрированы за пределами Республики Казахстан, за исключением производных ценных бумаг, базовым активом которых являются ценные бумаги, эмитенты которых зарегистрированы на территории Республики Казахстан;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на иностранных брокерских счетах;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интеллектуальной собственности, авторского права за пределами Республики Казахстан;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других лиц перед физическим лицом (дебиторской задолженности) и (или) задолженности физического лица перед другими лицами (кредиторской задолженности) за пределами Республики Казахстан, указанной в пункте 5 статьи 631 настоящего Кодекса;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прочего имущества, указанного в пункте 4 статьи 631 настоящего Кодекса;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граждане Республики Казахстан, резиденты Республики Казахстан в случае наличия цифровых активов;</a:t>
            </a:r>
          </a:p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лица, занимающиеся частной практикой.</a:t>
            </a:r>
            <a:endParaRPr lang="ru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86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85057" y="0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Адвокаты и декларация об активах и обязательствах (форма 250.00) - продолжение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14E3F-4447-DF8A-DBA7-02EB783C5C72}"/>
              </a:ext>
            </a:extLst>
          </p:cNvPr>
          <p:cNvSpPr txBox="1"/>
          <p:nvPr/>
        </p:nvSpPr>
        <p:spPr>
          <a:xfrm>
            <a:off x="185057" y="1038230"/>
            <a:ext cx="973364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Положения подпунктов 2) - 4) настоящего пункта не распространяются на лиц, представивших декларацию об активах и обязательствах до 1 января 2025 года.»;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пункты 4 и 5 исключить;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дополнить пунктом 5-2 следующего содержания: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«5-2. При непредставлении физическим лицом первоначальной декларации об активах и обязательствах в срок, установленный статьей 632 настоящего Кодекса, налоговые органы при проведении налогового администрирования используют сведения об имуществе (активах) и обязательствах, полученных от уполномоченных органов, третьих лиц, банков второго уровня и организаций, осуществляющих отдельные виды банковских операций, по состоянию на 31 декабря года, предшествующего году, в котором возникло обязательство или право представления декларации.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органом в веб-приложении физического лица ежегодно в срок до 1 июня календарного года размещаются сведения 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имуществу, подлежащему государственной или иной регистрации, а также имуществу, по которому права и (или) сделки подлежат государственной или иной регистрации;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остаткам денег на банковских счетах по состоянию на 31 декабря отчетного года;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доходам, полученным за отчетный календарный год.»;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подпункте 2) пункта 6 слова «после представления таким физическим лицом первоначальной декларации об активах и обязательствах» заменить словами «в случае, если таким физическим лицом была представлена первоначальная декларация об активах и обязательствах»;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примечанием следующего содержания: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«Примечание. В целях настоящей главы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месячным расчетным показателем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месячный расчетный показатель, установленный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 республиканском бюджете и действующий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31 декабря </a:t>
            </a:r>
            <a:r>
              <a:rPr lang="ru-RU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налогового периода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предшествующего году представления декларации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активах и обязательствах физического лица.»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E276-848A-65E3-D394-826FD06B4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691EAF4-7FED-0C1A-B454-D55EC4B24527}"/>
              </a:ext>
            </a:extLst>
          </p:cNvPr>
          <p:cNvSpPr/>
          <p:nvPr/>
        </p:nvSpPr>
        <p:spPr>
          <a:xfrm>
            <a:off x="546100" y="1876427"/>
            <a:ext cx="8877300" cy="44195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Министра финансов Республики Казахстан от 21 июня 2018 года № 617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формы декларации об активах и обязательствах физического лица и Правил ее составления» утверждены:</a:t>
            </a:r>
          </a:p>
          <a:p>
            <a:pPr fontAlgn="base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KZ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декларации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активах и обязательствах физического лица (форма 250.00) согласно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приложению 1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приказу;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KZ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декларации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активах и обязательствах физического лица (форма 250.00) согласно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приложению 2 к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настоящему приказу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об активах и обязательствах представляется по месту жительства (пребывания) </a:t>
            </a:r>
            <a:r>
              <a:rPr lang="ru-KZ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сентября текущего года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возникло обязательство по представлению декларации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632 НК)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C98E95-15F7-E580-CDFC-479E1B696B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34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7A29CB-7C58-61D7-BD6C-469ACCD9F2B4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FFB88A7-17C7-91DD-2389-6D17954B7DF6}"/>
              </a:ext>
            </a:extLst>
          </p:cNvPr>
          <p:cNvSpPr txBox="1">
            <a:spLocks/>
          </p:cNvSpPr>
          <p:nvPr/>
        </p:nvSpPr>
        <p:spPr>
          <a:xfrm>
            <a:off x="185057" y="-1"/>
            <a:ext cx="8590643" cy="733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Адвокаты и декларация об активах и обязательствах (форма 250.00)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7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BEE6F-1F1D-6240-0167-1B0E13DF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74072E-B137-261E-7B50-B3FEC820B08E}"/>
              </a:ext>
            </a:extLst>
          </p:cNvPr>
          <p:cNvSpPr/>
          <p:nvPr/>
        </p:nvSpPr>
        <p:spPr>
          <a:xfrm>
            <a:off x="63500" y="614907"/>
            <a:ext cx="9906001" cy="740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изменения и дополнения в нормы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633 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регулирующие составление и предоставление </a:t>
            </a:r>
            <a:r>
              <a:rPr lang="ru-RU" sz="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о доходах и имуществе (форма 270.00)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всеобщем декларировании доходов и имущества физических лиц. </a:t>
            </a:r>
            <a:endParaRPr lang="ru-K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927B33-149E-5FA8-E21A-88F345F211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35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C10358D-E865-BD42-408B-483D8F7D22C5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42121-76B3-74EC-5A6A-9FCFBF4CEEBD}"/>
              </a:ext>
            </a:extLst>
          </p:cNvPr>
          <p:cNvCxnSpPr>
            <a:cxnSpLocks/>
          </p:cNvCxnSpPr>
          <p:nvPr/>
        </p:nvCxnSpPr>
        <p:spPr>
          <a:xfrm>
            <a:off x="0" y="614906"/>
            <a:ext cx="10083799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A7318B1-44C9-537B-6EA1-BB36C16A7477}"/>
              </a:ext>
            </a:extLst>
          </p:cNvPr>
          <p:cNvSpPr txBox="1">
            <a:spLocks/>
          </p:cNvSpPr>
          <p:nvPr/>
        </p:nvSpPr>
        <p:spPr>
          <a:xfrm>
            <a:off x="185057" y="-180974"/>
            <a:ext cx="8590643" cy="79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Адвокаты и декларация о доходах и имуществе (форма 270.00)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C46B9D-DE94-CDC9-7E69-3DC6D638D3C2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16700-CEF7-DD1D-C175-9AA2D5D390AF}"/>
              </a:ext>
            </a:extLst>
          </p:cNvPr>
          <p:cNvSpPr txBox="1"/>
          <p:nvPr/>
        </p:nvSpPr>
        <p:spPr>
          <a:xfrm>
            <a:off x="393700" y="1571625"/>
            <a:ext cx="92964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Подпунктом 64) пункта 1 статьи 1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установлено: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«в статье 633: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следующей редакции: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«1. Если иное не установлено частью второй настоящего пункта, </a:t>
            </a:r>
            <a:r>
              <a:rPr lang="ru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о доходах и имуществе представляют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Республики Казахстан, физические лица - резиденты </a:t>
            </a:r>
            <a:r>
              <a:rPr lang="ru-KZ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соответствии одному из следующих условий в течение отчетного налогового периода: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лица, на которых в соответствии с Законом Республики Казахстан «О противодействии коррупции» возложена обязанность по представлению декларации о доходах и имуществе;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крупные участники банка, страховой (перестраховочной) организации, управляющие инвестиционным портфелем в соответствии с законами Республики Казахстан «О банках и банковской деятельности в Республике Казахстан», «О страховой деятельности», «О рынке ценных бумаг», а также их супруги-резиденты;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руководители, учредители (участники) юридических лиц, владеющие более чем 10 процентами доли в уставном капитале (акций акционерных обществ), а также их супруги-резиденты, за исключением учредителей (участников) некоммерческих организаций;</a:t>
            </a:r>
          </a:p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лица, занимающиеся частной практикой;</a:t>
            </a:r>
            <a:endParaRPr lang="ru-K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лица, получившие за отчетный налоговый период доход, подлежащий налогообложению физическим лицом самостоятельно, за исключением доходов от предпринимательской деятельности;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лица, имеющие по состоянию на 31 декабря отчетного налогового периода деньги на банковских счетах в иностранных банках, находящихся за пределами Республики Казахстан, в сумме, в совокупности превышающей 1000-кратный размер месячного расчетного показателя;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лица, имеющие по состоянию на 31 декабря отчетного налогового периода имущество, по которому права и (или) сделки подлежат государственной или иной регистрации в компетентном органе иностранного государства в соответствии с законодательством иностранного государства;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4258152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8F5D3-6D22-2335-6DD4-1EEC9B5F1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8928EF-B3DE-A555-EBA8-8D86A07E91D0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F778BEB-7D90-D085-49AA-6FA3599F63B1}"/>
              </a:ext>
            </a:extLst>
          </p:cNvPr>
          <p:cNvSpPr txBox="1">
            <a:spLocks/>
          </p:cNvSpPr>
          <p:nvPr/>
        </p:nvSpPr>
        <p:spPr>
          <a:xfrm>
            <a:off x="185057" y="0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Адвокаты и декларация о доходах и имуществе (форма 270.00) - продолжение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371CC-95CA-D39C-C05C-0DE83FDA1B60}"/>
              </a:ext>
            </a:extLst>
          </p:cNvPr>
          <p:cNvSpPr txBox="1"/>
          <p:nvPr/>
        </p:nvSpPr>
        <p:spPr>
          <a:xfrm>
            <a:off x="393700" y="1038230"/>
            <a:ext cx="92964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лица, имеющие по состоянию на 31 декабря отчетного налогового периода в собственности цифровые активы;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лица, которые в течение отчетного налогового периода приобретали имущество стоимостью свыше 20 000-кратного месячного расчетного показателя, установленного законом о республиканском бюджете и действующего на 31 декабря отчетного налогового периода, в Республике Казахстан и (или) за ее пределами: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имущество, подлежащее государственной или иной регистрации, а также имущество, по которому права и (или) сделки подлежат государственной или иной регистрации;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транспортные средства и прицепы, подлежащие государственной регистрации;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участия в уставном капитале юридического лица;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финансовые инструменты (за исключением производных финансовых инструментов, исполнение которых происходит путем приобретения или реализации базового актива);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участия в жилищном строительстве;</a:t>
            </a:r>
          </a:p>
          <a:p>
            <a:pPr fontAlgn="base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инвестиционное золото;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лица, которые представили налоговому агенту заявление о применении налоговых вычетов в виде предварительной суммы прочих вычетов.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подпунктов 6) - 8) части первой настоящего пункта не распространяются на лиц, в отношении которых одновременно в текущем отчетном периоде возникла обязанность по представлению декларации об активах и обязательствах в соответствии со статьей 630 настоящего Кодекса.»;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3 и 4 исключить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dirty="0"/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96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E2738-1BA0-B835-8A13-41A116FB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A38B5A-BBA7-9A77-9D4B-BC03F0543A10}"/>
              </a:ext>
            </a:extLst>
          </p:cNvPr>
          <p:cNvSpPr/>
          <p:nvPr/>
        </p:nvSpPr>
        <p:spPr>
          <a:xfrm>
            <a:off x="393699" y="5153025"/>
            <a:ext cx="9296401" cy="22687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и предоставлении декларации о доходах и имуществе (форма 270.00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адвокаты, как лица, занимающиеся частной практикой, руководствуются Приказом Министра финансов Республики Казахстан от 13 сентября 2021 года № 927 «Об утверждении формы декларации о доходах и имуществе физического лица и правил ее составления». </a:t>
            </a:r>
            <a:endParaRPr lang="ru-K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декларации 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и имуществе предназначены </a:t>
            </a:r>
            <a:r>
              <a:rPr lang="ru-KZ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детального отражения информации об исчислении налогового обязательства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используемой налоговыми органами в целях налогового контроля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3 статьи 634 НК)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Декларация о доходах и имуществе (форма 270.00) предоставляется не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 </a:t>
            </a:r>
            <a:r>
              <a:rPr lang="ru-KZ" sz="15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года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отчетным календарным годом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1 статьи 635 НК)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87FE91F-2140-B54A-AD88-2178E0662DA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895767" y="7421786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37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7460F3-E061-E25B-13C9-9DBB03662B70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8225C84-E173-B46E-68BE-CB3DA98B4E8A}"/>
              </a:ext>
            </a:extLst>
          </p:cNvPr>
          <p:cNvSpPr txBox="1">
            <a:spLocks/>
          </p:cNvSpPr>
          <p:nvPr/>
        </p:nvSpPr>
        <p:spPr>
          <a:xfrm>
            <a:off x="185057" y="-1"/>
            <a:ext cx="8590643" cy="726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Индивидуальный подоходный налог (ИПН). Адвокаты и декларация о доходах и расходах (форма 270)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FF7F1-D0D0-123C-B631-03438965D0CF}"/>
              </a:ext>
            </a:extLst>
          </p:cNvPr>
          <p:cNvSpPr txBox="1"/>
          <p:nvPr/>
        </p:nvSpPr>
        <p:spPr>
          <a:xfrm>
            <a:off x="88900" y="962034"/>
            <a:ext cx="99948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fontAlgn="base">
              <a:buNone/>
            </a:pPr>
            <a:r>
              <a:rPr lang="ru-RU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подпункту 1) пункта 2 статьи 634 НК </a:t>
            </a:r>
            <a:r>
              <a:rPr lang="ru-RU" sz="1600" b="1" kern="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KZ" sz="1600" b="1" kern="0" spc="1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екларация</a:t>
            </a:r>
            <a:r>
              <a:rPr lang="ru-KZ" sz="1600" b="1" kern="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доходах и имуществе предназначена </a:t>
            </a:r>
            <a:r>
              <a:rPr lang="ru-KZ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отражения физическими лицами информации </a:t>
            </a:r>
            <a:r>
              <a:rPr lang="ru-KZ" sz="1600" b="1" kern="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доходах, подлежащих налогообложению физическим лицом самостоятельно, </a:t>
            </a:r>
            <a:r>
              <a:rPr lang="ru-KZ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исключением подлежащих декларированию доходов индивидуального предпринимателя от предпринимательской деятельности</a:t>
            </a:r>
            <a:r>
              <a:rPr lang="ru-RU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54000">
              <a:buNone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Касаясь вопроса о порядке исчисления, уплаты ИПН, необходимо отметить, что в НК статья 336 /Доход лица, занимающегося частной практикой/ находится в параграфе 2 </a:t>
            </a:r>
            <a:r>
              <a:rPr lang="ru-RU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Доходы, подлежащие налогообложению физическим лицом самостоятельно</a:t>
            </a:r>
            <a:r>
              <a:rPr lang="ru-RU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главы 36 /Доходы/ раздела 8 /Индивидуальный подоходный налог/ НК.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>
              <a:buNone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нормы </a:t>
            </a:r>
            <a:r>
              <a:rPr lang="ru-RU" sz="16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подпункта 1) пункта 2 статьи 634 НК относятся и к адвокатам. Д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оход   адвоката,    как    лица, занимающегося частной практикой, подлежат налогообложению адвокатом самостоятельно.    </a:t>
            </a:r>
          </a:p>
          <a:p>
            <a:pPr indent="254000">
              <a:buNone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Самостоятельное    налогообложение</a:t>
            </a: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означает, что лицо, обратившееся за юридической помощью к  адвокату,  при  оплате  данной   помощи не   производит   удержание  ИПН  у   источника выплат,  поскольку   адвокат   обязан самостоятельно определять свой доход, налогооблагаемый доход и производить исчисление и уплату ИПН в соответствии требованиями НК.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KZ" sz="1600" kern="1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счисление </a:t>
            </a:r>
            <a:r>
              <a:rPr lang="ru-RU" sz="1600" kern="1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ИПН</a:t>
            </a:r>
            <a:r>
              <a:rPr lang="ru-KZ" sz="1600" kern="1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 доходов физического лица, подлежащих налогообложению самостоятельно, производится физическим лицом в декларации о доходах и имуществе – по остальным доходам, подлежащим налогообложению самостоятельно</a:t>
            </a:r>
            <a:r>
              <a:rPr lang="ru-RU" sz="1600" kern="1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(</a:t>
            </a:r>
            <a:r>
              <a:rPr lang="ru-RU" sz="16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подпункт 2) пункта 1 статьи 637 НК).  </a:t>
            </a:r>
            <a:endParaRPr lang="ru-KZ" sz="1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35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B6B90-320E-73D9-F0C1-42D811C9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5BE619-3A4C-8676-57E9-69FEDADF603B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13C7AA-2949-2893-F022-0CBABC40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166687"/>
            <a:ext cx="8524875" cy="7229475"/>
          </a:xfrm>
          <a:prstGeom prst="rect">
            <a:avLst/>
          </a:prstGeom>
        </p:spPr>
      </p:pic>
      <p:pic>
        <p:nvPicPr>
          <p:cNvPr id="2" name="Picture 2" descr="Картинки по запросу icon">
            <a:extLst>
              <a:ext uri="{FF2B5EF4-FFF2-40B4-BE49-F238E27FC236}">
                <a16:creationId xmlns:a16="http://schemas.microsoft.com/office/drawing/2014/main" id="{2AE6F4FA-B891-41BC-AD31-19E23B7F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96" y="4188273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262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5AF9C-8901-F39C-8DB4-9BB84A33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01F086-ABF9-3D29-C8D8-E1A8D9A26B40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веб-страница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6DE69C-9C5F-9F57-D5B4-0A947E76E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809625"/>
            <a:ext cx="91439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F3A47-1778-6D1A-AE4E-6FC02A90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356963-E3CF-8271-DB16-A3F039C56C3E}"/>
              </a:ext>
            </a:extLst>
          </p:cNvPr>
          <p:cNvSpPr/>
          <p:nvPr/>
        </p:nvSpPr>
        <p:spPr>
          <a:xfrm>
            <a:off x="469900" y="2714625"/>
            <a:ext cx="9144000" cy="47243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26. Переходные положения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781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Переходные положения по исчислению, удержанию и уплате индивидуального подоходного налога с 1 января 2025 года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Настоящая статья устанавливает </a:t>
            </a:r>
            <a:r>
              <a:rPr lang="ru-KZ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</a:t>
            </a:r>
            <a:r>
              <a:rPr lang="ru-K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исчислению, удержанию и уплате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подоходного налога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облагаемого дохода у источника выплаты и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облагаемого дохода лиц, занимающихся частной практикой</a:t>
            </a:r>
            <a:r>
              <a:rPr lang="ru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по последнее число месяца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введен в действие Закон Республики Казахстан «О внесении изменений и дополнений в Кодекс Республики Казахстан «О налогах и других обязательных платежах в бюджет» (Налоговый кодекс) и законы Республики Казахстан по вопросам введения его в действие» (далее для целей настоящей статьи - Закон).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Налоговый агент вправе применить по заявлению физического лица о применении налоговых вычетов предварительную сумму прочих вычетов, начиная с любого календарного месяца 2025 года в пределах календарного года.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занимающееся частной практикой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 уплату индивидуального подоходного налога, исчисленного с облагаемого дохода за период с 1 января 2025 года по последнее число </a:t>
            </a:r>
            <a:r>
              <a:rPr lang="ru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месяца,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котором введен в действие Закон, </a:t>
            </a:r>
            <a:r>
              <a:rPr lang="ru-K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числа месяца</a:t>
            </a:r>
            <a:r>
              <a:rPr lang="ru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месяцем введения в действие Закона.</a:t>
            </a:r>
          </a:p>
          <a:p>
            <a:pPr fontAlgn="base"/>
            <a:r>
              <a:rPr lang="ru-RU" dirty="0"/>
              <a:t> </a:t>
            </a:r>
            <a:endParaRPr lang="ru-KZ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2B96037-17F2-5823-C486-3DD6296C9681}"/>
              </a:ext>
            </a:extLst>
          </p:cNvPr>
          <p:cNvSpPr txBox="1"/>
          <p:nvPr/>
        </p:nvSpPr>
        <p:spPr>
          <a:xfrm>
            <a:off x="482600" y="885825"/>
            <a:ext cx="9144000" cy="166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Следует отметить, что в НК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 введены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переходные положения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исчислению, удержанию и уплате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ИПН. 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подпунктом 6) статьи 2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781 НК вводится в действие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01.01.2025. </a:t>
            </a:r>
            <a:endParaRPr lang="ru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Подпунктом 76) статьи 1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15.07.2025 № 208-VIII ЗРК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дополнен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разделом 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ующего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содержания: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72729FB-EAFD-5A7B-0FC6-CFFD45026A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4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2D0879-57D6-363D-55FB-827CD8175F1B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3B48EEC-1F1F-7AF4-DC65-3101C6CD16B0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Индивидуальный подоходный налог (ИПН) - продолжение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86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318E-5DA5-5287-6936-F18A0CCF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9ED69A-F046-6461-9A0C-FF2A190C41A7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AA5F89-3DB8-C5CF-9607-0A4427DB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733425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2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CE43-491C-4026-9EB6-088237E01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755B5-DC73-ED76-5B84-74A72C5A97C1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Параллельный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8055FD-73E6-2C06-49AD-22E1674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366712"/>
            <a:ext cx="84772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95DE-C82F-EE4E-3775-6ADFCCF1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D3E96F-B5A3-FED0-F3C8-815844D94B3E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CE4741A-FC5C-6CF8-FCF4-BCC39A10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" y="42862"/>
            <a:ext cx="9744075" cy="7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3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AF60C-3C46-DC2F-81D0-14A683DA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28B851-3354-9655-AF1F-1BED25E4B2C4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A2C84C-6113-37E0-3975-0E04240E7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57187"/>
            <a:ext cx="87058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4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FC99-6B36-E3B7-C5E8-16A6371E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2EE0CC-DAF9-6DF9-3FC4-E6CD3935274E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письмо, снимок экрана, бумаг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F26C8C-A3D3-9268-CCC6-B26236E9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" y="885825"/>
            <a:ext cx="9610725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00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F869-1016-AC35-57D9-85AB02C0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C6C800-C0C3-5BFB-5370-559C4A16170D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документ, Паралл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8EBF54-E541-4F3D-6E32-15AB2504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166687"/>
            <a:ext cx="9344025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76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9F804-4D5C-41B5-AFF1-96340FFD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BF820E-5470-4A07-177C-FD6A4ACD3B6C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243DEC-CB1B-5931-826E-0E757F3A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" y="438150"/>
            <a:ext cx="88868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4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A340-AC39-5A72-2E94-84D8C7192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65C4CF-6E81-AC57-1761-F0412DE52589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936234D-C82C-FFC0-3DBE-09C99DFE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" y="395287"/>
            <a:ext cx="94392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21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A0C6B-11B3-E42B-133A-616BE8A5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894A5F-1D1B-0CAD-BF88-2A97C4D87104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снимок экрана, компьютер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16DBCD-6BE3-A467-511F-79201A21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8100"/>
            <a:ext cx="100584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9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0" y="3171825"/>
            <a:ext cx="7010400" cy="9144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2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7A39E-A474-06F9-4B6A-DE7C52824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A1C084-C333-AE98-942C-4663A3640C64}"/>
              </a:ext>
            </a:extLst>
          </p:cNvPr>
          <p:cNvSpPr/>
          <p:nvPr/>
        </p:nvSpPr>
        <p:spPr>
          <a:xfrm>
            <a:off x="185055" y="4467225"/>
            <a:ext cx="9581245" cy="2937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1249C3-374F-1E71-5C3F-F12ABB7EB4FC}"/>
              </a:ext>
            </a:extLst>
          </p:cNvPr>
          <p:cNvSpPr/>
          <p:nvPr/>
        </p:nvSpPr>
        <p:spPr>
          <a:xfrm>
            <a:off x="185054" y="962024"/>
            <a:ext cx="9713689" cy="12182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DD6D441-44E0-8D08-07C3-0A89F7B8C22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5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4E25EA4-205E-89F3-B2F8-279EEEC5A130}"/>
              </a:ext>
            </a:extLst>
          </p:cNvPr>
          <p:cNvSpPr txBox="1"/>
          <p:nvPr/>
        </p:nvSpPr>
        <p:spPr>
          <a:xfrm>
            <a:off x="185056" y="962025"/>
            <a:ext cx="9581244" cy="6745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341319" indent="423954"/>
            <a:endParaRPr lang="ru-RU" sz="800" b="1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41319" indent="423954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исчислении и уплате ИПН необходимо различать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понятия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1976" marR="341319" indent="423954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адвоката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976" marR="341319" indent="423954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 адвоката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76" marR="341319" indent="423954"/>
            <a:endParaRPr lang="ru-RU" dirty="0">
              <a:latin typeface="Times New Roman"/>
              <a:cs typeface="Times New Roman"/>
            </a:endParaRPr>
          </a:p>
          <a:p>
            <a:pPr marL="11976" marR="341319" indent="423954"/>
            <a:endParaRPr lang="ru-RU" sz="800" dirty="0"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ИПН у адвоката, как лица, занимающегося частной практикой, является облагаемый   доход   адвоката  (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при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 налогообложении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(подпункт 2) статьи 318, подпункт  3) статьи 336 НК).</a:t>
            </a:r>
          </a:p>
          <a:p>
            <a:endParaRPr lang="ru-K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Налогооблагаемый доход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налоговый 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пункты 3,4 статьи 336 НК) определяется как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подлежащих  получению (полученных)   от осуществления адвокатской  деятельности,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 профессиональных вычетов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(пункт 1 статьи 364 НК).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 </a:t>
            </a:r>
            <a:endParaRPr lang="ru-KZ" dirty="0"/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адвоката</a:t>
            </a:r>
            <a:r>
              <a:rPr lang="ru-RU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осуществления адвокатской деятельности относятся (пункт 2 статьи 364 НК):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доход от оказания адвокатом юридической помощи;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доход в виде возмещения расходов, связанных с защитой и представительством, правовым информированием и правовым консультированием, в том числе за счет бюджетных средств, в соответствии с законодательством Республики Казахстан о гарантированной государством юридической помощи;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3) другие доходы, подлежащие получению (полученные) при осуществлении адвокатской деятельности.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546" algn="just">
              <a:buSzPct val="55555"/>
              <a:tabLst>
                <a:tab pos="442517" algn="l"/>
                <a:tab pos="443116" algn="l"/>
              </a:tabLst>
            </a:pPr>
            <a:endParaRPr lang="ru-RU" sz="800" dirty="0">
              <a:latin typeface="Times New Roman"/>
              <a:cs typeface="Times New Roman"/>
            </a:endParaRPr>
          </a:p>
          <a:p>
            <a:pPr marL="11976" marR="341319" indent="423954">
              <a:lnSpc>
                <a:spcPts val="1961"/>
              </a:lnSpc>
              <a:spcBef>
                <a:spcPts val="1358"/>
              </a:spcBef>
            </a:pPr>
            <a:endParaRPr lang="ru-RU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37FB3A-C775-EEBE-293B-92BEBFECF562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3075F2F-2050-187B-F225-7B59A662A7B4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2AF8D-BCF0-900E-874A-6E2D2202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ACE040-56A1-2D2E-DB01-57B89A6D770B}"/>
              </a:ext>
            </a:extLst>
          </p:cNvPr>
          <p:cNvSpPr/>
          <p:nvPr/>
        </p:nvSpPr>
        <p:spPr>
          <a:xfrm>
            <a:off x="185058" y="885827"/>
            <a:ext cx="9657442" cy="2285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 адвоката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Данный вопрос важен, поскольку с 01.01.2025 с ним связано определение налогового периода, в котором у адвоката возникает налоговое обязательство по исчислению и уплате ИПН, как у лица, занимающегося частной практикой.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ранее на практике сложность вызывало установить с какого момента  признается доход у адвоката и как это определить, оформить документально, то с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урегулировано нормами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361 НК.</a:t>
            </a:r>
            <a:endParaRPr lang="ru-KZ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CB6B9FD-60E6-DAE8-E550-3E3DB15BA98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6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B70465A-C194-4BBC-FBA2-E87B1EAD371D}"/>
              </a:ext>
            </a:extLst>
          </p:cNvPr>
          <p:cNvSpPr txBox="1"/>
          <p:nvPr/>
        </p:nvSpPr>
        <p:spPr>
          <a:xfrm>
            <a:off x="327184" y="3933825"/>
            <a:ext cx="9820116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4008D1-9AD8-2CDF-48CD-956FACD16FD6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CF29CCF-F241-5D80-A694-18C96704AAE2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B39F62-CFFB-7710-DBCE-760AA30443BA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EAC36-C2CA-DFA5-50A2-967B9AFED6DA}"/>
              </a:ext>
            </a:extLst>
          </p:cNvPr>
          <p:cNvSpPr txBox="1"/>
          <p:nvPr/>
        </p:nvSpPr>
        <p:spPr>
          <a:xfrm>
            <a:off x="469899" y="3171824"/>
            <a:ext cx="892544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Важно отметить, что согласно подпункту 46) пункта 1 статьи 1 Закона от 15.07.2025 № 208-VIII ЗРК пункт 2 статьи 361 НК изложен в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новой редакции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«2. Датой признания дохода лица, занимающегося частной практикой, является: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дата оказания услуг, указанная в подписанном акте оказанных услуг;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оказания услуг, указанная в другом документе, подтверждающем факт оказания услуг, в случае отсутствия акта оказанных услуг.</a:t>
            </a:r>
            <a:endParaRPr lang="ru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РК от 15.07.2025 № 208-VIII ЗРК.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соответствии с подпунктом 6) статьи 2 Закона от 15.07.2025 № 208-VIII ЗРК изменения пункта 2 статьи 336 НК вводятся в действие с </a:t>
            </a:r>
            <a:r>
              <a:rPr 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15.07.2025 № 208-VIII ЗРК опубликован в газета 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№ № 132 (31112), 16.07.2025; в газета «Казахстанская правда» № № 132 (30510), 16.07.2025; в ИС «Эталонный контрольный банк  НПА РК в электронном виде»  21.07.2025.</a:t>
            </a:r>
          </a:p>
          <a:p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пункты статьи 361 НК остались без изменения.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 descr="Картинки по запросу icon">
            <a:extLst>
              <a:ext uri="{FF2B5EF4-FFF2-40B4-BE49-F238E27FC236}">
                <a16:creationId xmlns:a16="http://schemas.microsoft.com/office/drawing/2014/main" id="{13CDD78E-BEA9-BC12-B7C7-6A78F5FF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25" y="5331822"/>
            <a:ext cx="361043" cy="381001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icon">
            <a:extLst>
              <a:ext uri="{FF2B5EF4-FFF2-40B4-BE49-F238E27FC236}">
                <a16:creationId xmlns:a16="http://schemas.microsoft.com/office/drawing/2014/main" id="{95527170-F0FE-456B-BE8D-1BB59724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53" y="6029322"/>
            <a:ext cx="361043" cy="38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92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15B5E-EA83-C6C2-C062-F8DDAFFF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AFE752-96F6-CB3F-3061-60AA04EB2879}"/>
              </a:ext>
            </a:extLst>
          </p:cNvPr>
          <p:cNvSpPr/>
          <p:nvPr/>
        </p:nvSpPr>
        <p:spPr>
          <a:xfrm>
            <a:off x="185056" y="1013113"/>
            <a:ext cx="9581244" cy="1930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Введенные в НК с 01.01.2025 нормы пункта 2 статьи 361 НК о дате признания дохода лица, занимающегося частной практикой, вытекают из пунктов 1, 2 статьи 192 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которым, е</a:t>
            </a:r>
            <a:r>
              <a:rPr lang="ru-KZ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иное не установлено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налогоплательщик (налоговый агент) осуществляет ведение налогового учета в тенге по методу начисления в порядке и на условиях, установленных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K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KZ" sz="1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</a:t>
            </a:r>
            <a:r>
              <a:rPr lang="ru-KZ" sz="1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начисления 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методом учета, согласно которому результаты операций и прочих событий признаются </a:t>
            </a:r>
            <a:r>
              <a:rPr lang="ru-K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их совершения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со дня выполнения работ, предоставления услуг, отгрузки и передачи товаров покупателю или его доверенному лицу с целью реализации или оприходования имущества, </a:t>
            </a:r>
            <a:r>
              <a:rPr lang="ru-K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KZ" sz="1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 дня получения или выплаты денег</a:t>
            </a:r>
            <a:r>
              <a:rPr lang="ru-K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их эквивалента.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11A2082-CC73-5B66-1602-5AA332315C2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7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F697655-B0A0-A8D4-BA9B-C1BA8B7A6BF3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F01919-04DE-BF9D-0334-F31FFB573DC7}"/>
              </a:ext>
            </a:extLst>
          </p:cNvPr>
          <p:cNvCxnSpPr/>
          <p:nvPr/>
        </p:nvCxnSpPr>
        <p:spPr>
          <a:xfrm>
            <a:off x="469900" y="1013114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486A78A-B548-573D-7884-16FC93935336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E0D57A-50CC-4489-FADE-8E2F368F12B8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557E2-2D51-2B11-DC59-BB9153E03E74}"/>
              </a:ext>
            </a:extLst>
          </p:cNvPr>
          <p:cNvSpPr txBox="1"/>
          <p:nvPr/>
        </p:nvSpPr>
        <p:spPr>
          <a:xfrm>
            <a:off x="4889500" y="2714809"/>
            <a:ext cx="4876800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Из указанных норм НК следует, что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учитывать свой доход </a:t>
            </a:r>
            <a:r>
              <a:rPr lang="ru-KZ" sz="1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факту оказания им юридической помощи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лицу, обратившемуся за этой помощью, а</a:t>
            </a:r>
            <a:r>
              <a:rPr lang="ru-K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 дня  получения или выплаты денег или их эквивалентов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клиентом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по факту выполнения поручения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доверителя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представлению интересов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суде и т.п.).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 документом, из которого можно определить вид и объем оказываемой адвокатом клиенту юридической помощи; сориентироваться по дате, с которой юридическая помощь считается оказанной адвокатом; установить сумму дохода адвоката, которая участвует в определении налогооблагаемого дохода адвоката для исчисления и уплаты </a:t>
            </a:r>
            <a:r>
              <a:rPr lang="ru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оказании юридической  помощи.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Существенные условия, которые должен содержать данный договор, закреплены в пункте 2 статьи 47 Закона Республики Казахстан от 5 июля 2018 года № 176-VІ ЗРК «Об адвокатской деятельности и юридической помощи».</a:t>
            </a:r>
            <a:endParaRPr lang="ru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офисные принадлежности, в помещении, Оргтехника, компьют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44C71DB-40B2-BDC3-AD4F-1285DADC4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3203917"/>
            <a:ext cx="4704443" cy="37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900" y="1038233"/>
            <a:ext cx="99949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27184" y="1214607"/>
            <a:ext cx="9331108" cy="581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930" algn="just">
              <a:lnSpc>
                <a:spcPts val="1990"/>
              </a:lnSpc>
            </a:pPr>
            <a:r>
              <a:rPr i="1" u="heavy" spc="-42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i="1" u="sng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Пример</a:t>
            </a:r>
            <a:r>
              <a:rPr lang="ru-RU" b="1" i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 1</a:t>
            </a:r>
            <a:endParaRPr lang="ru-RU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435930" algn="just">
              <a:lnSpc>
                <a:spcPts val="1990"/>
              </a:lnSpc>
            </a:pPr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Между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chemeClr val="bg1"/>
                </a:solidFill>
                <a:latin typeface="Times New Roman"/>
                <a:cs typeface="Times New Roman"/>
              </a:rPr>
              <a:t>адвокатом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доверителем </a:t>
            </a:r>
            <a:r>
              <a:rPr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заключен</a:t>
            </a:r>
            <a:r>
              <a:rPr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договор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об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оказании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юридической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помощи</a:t>
            </a:r>
            <a:r>
              <a:rPr i="1" spc="-5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i="1" spc="-5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января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r>
              <a:rPr i="1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года</a:t>
            </a:r>
            <a:r>
              <a:rPr lang="ru-RU" i="1" spc="-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i="1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условиям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договора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адвокат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обязался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участвовать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в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качестве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представителя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доверителя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в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суде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первой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инстанции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при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рассмотрении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гражданского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дела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иску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доверителя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к АО о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взыскании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задолженности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ru-RU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endParaRPr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Согласно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договору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доверитель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января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г.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оплатил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адвокату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юридическую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помощь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 100 000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тенге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Рассмотрение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судом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гражданского дела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завершилось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вынесением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судебного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11 марта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г.</a:t>
            </a: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12 марта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25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г.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между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адвокатом и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доверителем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был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подписан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акт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оказанных услуг по договору. </a:t>
            </a:r>
            <a:endParaRPr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      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Таким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образом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ru-RU" b="1" i="1" dirty="0">
                <a:solidFill>
                  <a:srgbClr val="FFC000"/>
                </a:solidFill>
                <a:latin typeface="Times New Roman"/>
                <a:cs typeface="Times New Roman"/>
              </a:rPr>
              <a:t>д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атой признания дохода адвоката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лица, занимающегося частной практикой, является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оказания услуг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(юридической помощи), указанная в подписанном </a:t>
            </a:r>
            <a:r>
              <a:rPr lang="ru-RU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 оказанных услуг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 2025 года 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независимо от оплаты доверителем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(подпункт 1) пункта 2 статьи  361 НК). </a:t>
            </a:r>
            <a:endParaRPr lang="ru-K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Следовательно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доход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в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размере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100 000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тенге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является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i="1" dirty="0" err="1">
                <a:solidFill>
                  <a:srgbClr val="FFC000"/>
                </a:solidFill>
                <a:latin typeface="Times New Roman"/>
                <a:cs typeface="Times New Roman"/>
              </a:rPr>
              <a:t>доходом</a:t>
            </a:r>
            <a:r>
              <a:rPr b="1" i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b="1" i="1" dirty="0" err="1">
                <a:solidFill>
                  <a:srgbClr val="FFC000"/>
                </a:solidFill>
                <a:latin typeface="Times New Roman"/>
                <a:cs typeface="Times New Roman"/>
              </a:rPr>
              <a:t>адвоката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полученным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марте </a:t>
            </a:r>
            <a:r>
              <a:rPr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 20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25</a:t>
            </a:r>
            <a:r>
              <a:rPr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b="1" i="1" u="sng" dirty="0" err="1">
                <a:solidFill>
                  <a:srgbClr val="FFC000"/>
                </a:solidFill>
                <a:latin typeface="Times New Roman"/>
                <a:cs typeface="Times New Roman"/>
              </a:rPr>
              <a:t>года</a:t>
            </a:r>
            <a:r>
              <a:rPr b="1" i="1" dirty="0">
                <a:solidFill>
                  <a:srgbClr val="FFC000"/>
                </a:solidFill>
                <a:latin typeface="Times New Roman"/>
                <a:cs typeface="Times New Roman"/>
              </a:rPr>
              <a:t>. </a:t>
            </a:r>
            <a:endParaRPr lang="ru-RU" b="1" i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r>
              <a:rPr i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Поэтому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данная сумма дохода адвоката в 100 000 тенге участвует в определении 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налогооблагаемого дохода </a:t>
            </a:r>
            <a:r>
              <a:rPr lang="ru-RU" i="1" dirty="0">
                <a:solidFill>
                  <a:schemeClr val="bg1"/>
                </a:solidFill>
                <a:latin typeface="Times New Roman"/>
                <a:cs typeface="Times New Roman"/>
              </a:rPr>
              <a:t>адвоката для исчисления и уплаты </a:t>
            </a:r>
            <a:r>
              <a:rPr i="1" dirty="0">
                <a:solidFill>
                  <a:schemeClr val="bg1"/>
                </a:solidFill>
                <a:latin typeface="Times New Roman"/>
                <a:cs typeface="Times New Roman"/>
              </a:rPr>
              <a:t>ИПН </a:t>
            </a:r>
            <a:r>
              <a:rPr b="1" i="1" dirty="0" err="1">
                <a:solidFill>
                  <a:srgbClr val="FFC000"/>
                </a:solidFill>
                <a:latin typeface="Times New Roman"/>
                <a:cs typeface="Times New Roman"/>
              </a:rPr>
              <a:t>за</a:t>
            </a:r>
            <a:r>
              <a:rPr b="1" i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март </a:t>
            </a:r>
            <a:r>
              <a:rPr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20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25</a:t>
            </a:r>
            <a:r>
              <a:rPr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b="1" i="1" u="sng" dirty="0" err="1">
                <a:solidFill>
                  <a:srgbClr val="FFC000"/>
                </a:solidFill>
                <a:latin typeface="Times New Roman"/>
                <a:cs typeface="Times New Roman"/>
              </a:rPr>
              <a:t>год</a:t>
            </a:r>
            <a:r>
              <a:rPr lang="ru-RU" b="1" i="1" u="sng" dirty="0">
                <a:solidFill>
                  <a:srgbClr val="FFC000"/>
                </a:solidFill>
                <a:latin typeface="Times New Roman"/>
                <a:cs typeface="Times New Roman"/>
              </a:rPr>
              <a:t>а</a:t>
            </a:r>
            <a:r>
              <a:rPr lang="ru-RU" b="1" i="1" dirty="0">
                <a:solidFill>
                  <a:srgbClr val="FFC000"/>
                </a:solidFill>
                <a:latin typeface="Times New Roman"/>
                <a:cs typeface="Times New Roman"/>
              </a:rPr>
              <a:t>. </a:t>
            </a:r>
            <a:endParaRPr b="1" i="1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900" y="1038233"/>
            <a:ext cx="9994900" cy="61721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27184" y="1214607"/>
            <a:ext cx="9331108" cy="5999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930" algn="just">
              <a:lnSpc>
                <a:spcPts val="1990"/>
              </a:lnSpc>
            </a:pPr>
            <a:r>
              <a:rPr i="1" u="heavy" spc="-42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b="1" i="1" u="sng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Пример</a:t>
            </a:r>
            <a:r>
              <a:rPr lang="ru-RU" b="1" i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 2</a:t>
            </a:r>
            <a:endParaRPr lang="ru-RU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435930" algn="just">
              <a:lnSpc>
                <a:spcPts val="1990"/>
              </a:lnSpc>
            </a:pPr>
            <a:endParaRPr i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18 февраля 2025 года заключил договор об оказании юридической помощи с гражданином К.К. о защите его, как подозреваемого, по уголовному делу. </a:t>
            </a:r>
            <a:endParaRPr lang="ru-KZ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условиям договора гражданин К.К. обязался оплатить адвокату юридическую помощь по уголовному делу в размере 500 000 тенге  25 мая 2025 года. </a:t>
            </a:r>
            <a:endParaRPr lang="ru-KZ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Уголовное дело в   отношении   К.К.   было прекращено.  П</a:t>
            </a:r>
            <a:r>
              <a:rPr lang="ru-KZ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прекращении уголовного дела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датировано 9 апреля 2025   года. </a:t>
            </a:r>
            <a:endParaRPr lang="ru-KZ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Гражданином К.К. адвокату сообщено, что несмотря на прекращение уголовного дела, оплата будет произведена им адвокату 25 мая 2025 года, как указано в условиях договора. </a:t>
            </a:r>
            <a:endParaRPr lang="ru-KZ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 оказанных услуг по договору об оказании юридической помощи отсутствует, поскольку гражданин К.К. уклонился от его подписания. </a:t>
            </a:r>
          </a:p>
          <a:p>
            <a:endParaRPr lang="ru-KZ" sz="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Адвокатом получено п</a:t>
            </a:r>
            <a:r>
              <a:rPr lang="ru-KZ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прекращении уголовного дела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апреля 2025   года. </a:t>
            </a:r>
            <a:endParaRPr lang="ru-KZ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Дата - </a:t>
            </a:r>
            <a:r>
              <a:rPr lang="ru-RU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апреля 2025   года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указанная в  этом постановлении, </a:t>
            </a:r>
            <a:r>
              <a:rPr lang="ru-RU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подтверждающем факт  оказания адвокатом услуги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К.К. по договору,</a:t>
            </a:r>
            <a:r>
              <a:rPr lang="ru-RU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акта оказанных услуг,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датой признания дохода адвоката (подпункт 2) пункта 1 статьи 361 НК). </a:t>
            </a:r>
          </a:p>
          <a:p>
            <a:endParaRPr lang="ru-KZ" sz="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доход в размере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00 000 тенге является </a:t>
            </a:r>
            <a:r>
              <a:rPr lang="ru-KZ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 адвоката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полученным </a:t>
            </a:r>
            <a:r>
              <a:rPr lang="ru-RU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</a:t>
            </a:r>
            <a:r>
              <a:rPr lang="ru-KZ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оплаты или неоплаты доверителем оказанной юридической помощи). </a:t>
            </a:r>
          </a:p>
          <a:p>
            <a:endParaRPr lang="ru-KZ" sz="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</a:t>
            </a:r>
            <a:r>
              <a:rPr lang="ru-KZ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оэтому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ru-RU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сумма дохода адвоката в размере 500 000 тенге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определении 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налогооблагаемого дохода адвоката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исчисления и уплаты </a:t>
            </a:r>
            <a:r>
              <a:rPr lang="ru-KZ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ИПН </a:t>
            </a:r>
            <a:r>
              <a:rPr lang="ru-KZ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KZ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KZ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17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7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7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76" marR="330540" indent="423954" algn="just">
              <a:lnSpc>
                <a:spcPts val="1961"/>
              </a:lnSpc>
              <a:spcBef>
                <a:spcPts val="80"/>
              </a:spcBef>
            </a:pPr>
            <a:endParaRPr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10936</TotalTime>
  <Words>7903</Words>
  <Application>Microsoft Office PowerPoint</Application>
  <PresentationFormat>Произвольный</PresentationFormat>
  <Paragraphs>502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Office Theme</vt:lpstr>
      <vt:lpstr>Актуальные проблемы исчисления и уплаты индивидуального подоходного налога   адвокатами в 2025 году   Вебинары 2 августа 2025 года  Адвокат Коллегии адвокатов города Астана  Акатова Сауле Баршановна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налогам и другим обязательным платежам в бюджет</dc:title>
  <dc:creator>Акатова Сауле</dc:creator>
  <cp:lastModifiedBy>Сауле Акатова</cp:lastModifiedBy>
  <cp:revision>1062</cp:revision>
  <dcterms:created xsi:type="dcterms:W3CDTF">2017-02-14T20:06:15Z</dcterms:created>
  <dcterms:modified xsi:type="dcterms:W3CDTF">2025-09-15T07:09:57Z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2017-02-14T00:00:00Z</vt:filetime>
  </property>
</Properties>
</file>