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8" r:id="rId2"/>
    <p:sldId id="440" r:id="rId3"/>
    <p:sldId id="433" r:id="rId4"/>
    <p:sldId id="472" r:id="rId5"/>
    <p:sldId id="365" r:id="rId6"/>
    <p:sldId id="395" r:id="rId7"/>
    <p:sldId id="274" r:id="rId8"/>
    <p:sldId id="396" r:id="rId9"/>
    <p:sldId id="436" r:id="rId10"/>
    <p:sldId id="441" r:id="rId11"/>
    <p:sldId id="473" r:id="rId12"/>
    <p:sldId id="331" r:id="rId13"/>
    <p:sldId id="367" r:id="rId14"/>
    <p:sldId id="397" r:id="rId15"/>
    <p:sldId id="398" r:id="rId16"/>
    <p:sldId id="399" r:id="rId17"/>
    <p:sldId id="435" r:id="rId18"/>
    <p:sldId id="438" r:id="rId19"/>
    <p:sldId id="291" r:id="rId20"/>
    <p:sldId id="292" r:id="rId21"/>
    <p:sldId id="439" r:id="rId22"/>
    <p:sldId id="455" r:id="rId23"/>
    <p:sldId id="456" r:id="rId24"/>
    <p:sldId id="457" r:id="rId25"/>
    <p:sldId id="458" r:id="rId26"/>
    <p:sldId id="459" r:id="rId27"/>
    <p:sldId id="465" r:id="rId28"/>
    <p:sldId id="414" r:id="rId29"/>
    <p:sldId id="460" r:id="rId30"/>
    <p:sldId id="425" r:id="rId31"/>
    <p:sldId id="464" r:id="rId32"/>
    <p:sldId id="428" r:id="rId33"/>
    <p:sldId id="462" r:id="rId34"/>
    <p:sldId id="463" r:id="rId35"/>
    <p:sldId id="467" r:id="rId36"/>
    <p:sldId id="416" r:id="rId37"/>
    <p:sldId id="471" r:id="rId38"/>
    <p:sldId id="256" r:id="rId39"/>
    <p:sldId id="258" r:id="rId40"/>
    <p:sldId id="257" r:id="rId41"/>
    <p:sldId id="453" r:id="rId42"/>
  </p:sldIdLst>
  <p:sldSz cx="100838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10C430E-F6A9-4FCF-915A-0E1CD612455D}">
          <p14:sldIdLst>
            <p14:sldId id="288"/>
            <p14:sldId id="440"/>
            <p14:sldId id="433"/>
            <p14:sldId id="472"/>
            <p14:sldId id="365"/>
            <p14:sldId id="395"/>
            <p14:sldId id="274"/>
            <p14:sldId id="396"/>
            <p14:sldId id="436"/>
            <p14:sldId id="441"/>
            <p14:sldId id="473"/>
            <p14:sldId id="331"/>
            <p14:sldId id="367"/>
            <p14:sldId id="397"/>
            <p14:sldId id="398"/>
            <p14:sldId id="399"/>
            <p14:sldId id="435"/>
            <p14:sldId id="438"/>
            <p14:sldId id="291"/>
            <p14:sldId id="292"/>
            <p14:sldId id="439"/>
            <p14:sldId id="455"/>
            <p14:sldId id="456"/>
            <p14:sldId id="457"/>
            <p14:sldId id="458"/>
            <p14:sldId id="459"/>
            <p14:sldId id="465"/>
            <p14:sldId id="414"/>
            <p14:sldId id="460"/>
            <p14:sldId id="425"/>
            <p14:sldId id="464"/>
            <p14:sldId id="428"/>
            <p14:sldId id="462"/>
            <p14:sldId id="463"/>
            <p14:sldId id="467"/>
            <p14:sldId id="416"/>
            <p14:sldId id="471"/>
            <p14:sldId id="256"/>
            <p14:sldId id="258"/>
            <p14:sldId id="257"/>
            <p14:sldId id="453"/>
          </p14:sldIdLst>
        </p14:section>
      </p14:sectionLst>
    </p:ext>
    <p:ext uri="{EFAFB233-063F-42B5-8137-9DF3F51BA10A}">
      <p15:sldGuideLst xmlns:p15="http://schemas.microsoft.com/office/powerpoint/2012/main">
        <p15:guide id="1" orient="horz" pos="2880" userDrawn="1">
          <p15:clr>
            <a:srgbClr val="A4A3A4"/>
          </p15:clr>
        </p15:guide>
        <p15:guide id="2" pos="20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0887" autoAdjust="0"/>
  </p:normalViewPr>
  <p:slideViewPr>
    <p:cSldViewPr>
      <p:cViewPr varScale="1">
        <p:scale>
          <a:sx n="92" d="100"/>
          <a:sy n="92" d="100"/>
        </p:scale>
        <p:origin x="1908" y="90"/>
      </p:cViewPr>
      <p:guideLst>
        <p:guide orient="horz" pos="2880"/>
        <p:guide pos="20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0DEAFEDE-B73C-4A5D-8ACB-2554C9E73409}" type="datetimeFigureOut">
              <a:rPr lang="ru-RU" smtClean="0"/>
              <a:t>05.04.2025</a:t>
            </a:fld>
            <a:endParaRPr lang="ru-RU" dirty="0"/>
          </a:p>
        </p:txBody>
      </p:sp>
      <p:sp>
        <p:nvSpPr>
          <p:cNvPr id="4" name="Образ слайда 3"/>
          <p:cNvSpPr>
            <a:spLocks noGrp="1" noRot="1" noChangeAspect="1"/>
          </p:cNvSpPr>
          <p:nvPr>
            <p:ph type="sldImg" idx="2"/>
          </p:nvPr>
        </p:nvSpPr>
        <p:spPr>
          <a:xfrm>
            <a:off x="3646488" y="946150"/>
            <a:ext cx="3400425" cy="2551113"/>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591661A5-2628-424B-8914-666145905BD1}" type="slidenum">
              <a:rPr lang="ru-RU" smtClean="0"/>
              <a:t>‹#›</a:t>
            </a:fld>
            <a:endParaRPr lang="ru-RU" dirty="0"/>
          </a:p>
        </p:txBody>
      </p:sp>
    </p:spTree>
    <p:extLst>
      <p:ext uri="{BB962C8B-B14F-4D97-AF65-F5344CB8AC3E}">
        <p14:creationId xmlns:p14="http://schemas.microsoft.com/office/powerpoint/2010/main" val="60146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591661A5-2628-424B-8914-666145905BD1}" type="slidenum">
              <a:rPr lang="ru-RU" smtClean="0"/>
              <a:t>30</a:t>
            </a:fld>
            <a:endParaRPr lang="ru-RU" dirty="0"/>
          </a:p>
        </p:txBody>
      </p:sp>
    </p:spTree>
    <p:extLst>
      <p:ext uri="{BB962C8B-B14F-4D97-AF65-F5344CB8AC3E}">
        <p14:creationId xmlns:p14="http://schemas.microsoft.com/office/powerpoint/2010/main" val="313385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EE5B7-AA84-1ACA-6C24-4D54C068987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62617C2-1D06-E093-025C-837AF83225A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BD8087F-A5FA-A004-253D-465F94DA4EB1}"/>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39EEA196-4041-9C2B-3220-77F2D7AD2D3C}"/>
              </a:ext>
            </a:extLst>
          </p:cNvPr>
          <p:cNvSpPr>
            <a:spLocks noGrp="1"/>
          </p:cNvSpPr>
          <p:nvPr>
            <p:ph type="sldNum" sz="quarter" idx="5"/>
          </p:nvPr>
        </p:nvSpPr>
        <p:spPr/>
        <p:txBody>
          <a:bodyPr/>
          <a:lstStyle/>
          <a:p>
            <a:fld id="{591661A5-2628-424B-8914-666145905BD1}" type="slidenum">
              <a:rPr lang="ru-RU" smtClean="0"/>
              <a:t>32</a:t>
            </a:fld>
            <a:endParaRPr lang="ru-RU"/>
          </a:p>
        </p:txBody>
      </p:sp>
    </p:spTree>
    <p:extLst>
      <p:ext uri="{BB962C8B-B14F-4D97-AF65-F5344CB8AC3E}">
        <p14:creationId xmlns:p14="http://schemas.microsoft.com/office/powerpoint/2010/main" val="415798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93D93-8486-040E-98F0-887A853CA3C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FC3100AF-D71F-148C-6F32-92FAA638094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AA5A6BA-FC07-834B-6C0C-A4F3CB4E4282}"/>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F67B9B23-09F2-5A17-207D-43EED1728138}"/>
              </a:ext>
            </a:extLst>
          </p:cNvPr>
          <p:cNvSpPr>
            <a:spLocks noGrp="1"/>
          </p:cNvSpPr>
          <p:nvPr>
            <p:ph type="sldNum" sz="quarter" idx="5"/>
          </p:nvPr>
        </p:nvSpPr>
        <p:spPr/>
        <p:txBody>
          <a:bodyPr/>
          <a:lstStyle/>
          <a:p>
            <a:fld id="{591661A5-2628-424B-8914-666145905BD1}" type="slidenum">
              <a:rPr lang="ru-RU" smtClean="0"/>
              <a:t>35</a:t>
            </a:fld>
            <a:endParaRPr lang="ru-RU" dirty="0"/>
          </a:p>
        </p:txBody>
      </p:sp>
    </p:spTree>
    <p:extLst>
      <p:ext uri="{BB962C8B-B14F-4D97-AF65-F5344CB8AC3E}">
        <p14:creationId xmlns:p14="http://schemas.microsoft.com/office/powerpoint/2010/main" val="91514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6285" y="2344483"/>
            <a:ext cx="857123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12570" y="4235196"/>
            <a:ext cx="70586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4/5/2025</a:t>
            </a:fld>
            <a:endParaRPr lang="en-US" dirty="0"/>
          </a:p>
        </p:txBody>
      </p:sp>
      <p:sp>
        <p:nvSpPr>
          <p:cNvPr id="6" name="Holder 6"/>
          <p:cNvSpPr>
            <a:spLocks noGrp="1"/>
          </p:cNvSpPr>
          <p:nvPr>
            <p:ph type="sldNum" sz="quarter" idx="7"/>
          </p:nvPr>
        </p:nvSpPr>
        <p:spPr/>
        <p:txBody>
          <a:bodyPr lIns="0" tIns="0" rIns="0" bIns="0"/>
          <a:lstStyle>
            <a:lvl1pPr>
              <a:defRPr sz="1037" b="0" i="0">
                <a:solidFill>
                  <a:schemeClr val="tx1"/>
                </a:solidFill>
                <a:latin typeface="Calibri"/>
                <a:cs typeface="Calibri"/>
              </a:defRPr>
            </a:lvl1pPr>
          </a:lstStyle>
          <a:p>
            <a:pPr marL="106587">
              <a:lnSpc>
                <a:spcPts val="1084"/>
              </a:lnSpc>
            </a:pPr>
            <a:fld id="{81D60167-4931-47E6-BA6A-407CBD079E47}" type="slidenum">
              <a:rPr lang="en-US" smtClean="0"/>
              <a:pPr marL="106587">
                <a:lnSpc>
                  <a:spcPts val="1084"/>
                </a:lnSpc>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4/5/2025</a:t>
            </a:fld>
            <a:endParaRPr lang="en-US" dirty="0"/>
          </a:p>
        </p:txBody>
      </p:sp>
      <p:sp>
        <p:nvSpPr>
          <p:cNvPr id="6" name="Holder 6"/>
          <p:cNvSpPr>
            <a:spLocks noGrp="1"/>
          </p:cNvSpPr>
          <p:nvPr>
            <p:ph type="sldNum" sz="quarter" idx="7"/>
          </p:nvPr>
        </p:nvSpPr>
        <p:spPr/>
        <p:txBody>
          <a:bodyPr lIns="0" tIns="0" rIns="0" bIns="0"/>
          <a:lstStyle>
            <a:lvl1pPr>
              <a:defRPr sz="1037" b="0" i="0">
                <a:solidFill>
                  <a:schemeClr val="tx1"/>
                </a:solidFill>
                <a:latin typeface="Calibri"/>
                <a:cs typeface="Calibri"/>
              </a:defRPr>
            </a:lvl1pPr>
          </a:lstStyle>
          <a:p>
            <a:pPr marL="106587">
              <a:lnSpc>
                <a:spcPts val="1084"/>
              </a:lnSpc>
            </a:pPr>
            <a:fld id="{81D60167-4931-47E6-BA6A-407CBD079E47}" type="slidenum">
              <a:rPr lang="en-US" smtClean="0"/>
              <a:pPr marL="106587">
                <a:lnSpc>
                  <a:spcPts val="1084"/>
                </a:lnSpc>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4190" y="1739456"/>
            <a:ext cx="438645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93157" y="1739456"/>
            <a:ext cx="438645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4/5/2025</a:t>
            </a:fld>
            <a:endParaRPr lang="en-US" dirty="0"/>
          </a:p>
        </p:txBody>
      </p:sp>
      <p:sp>
        <p:nvSpPr>
          <p:cNvPr id="7" name="Holder 7"/>
          <p:cNvSpPr>
            <a:spLocks noGrp="1"/>
          </p:cNvSpPr>
          <p:nvPr>
            <p:ph type="sldNum" sz="quarter" idx="7"/>
          </p:nvPr>
        </p:nvSpPr>
        <p:spPr/>
        <p:txBody>
          <a:bodyPr lIns="0" tIns="0" rIns="0" bIns="0"/>
          <a:lstStyle>
            <a:lvl1pPr>
              <a:defRPr sz="1037" b="0" i="0">
                <a:solidFill>
                  <a:schemeClr val="tx1"/>
                </a:solidFill>
                <a:latin typeface="Calibri"/>
                <a:cs typeface="Calibri"/>
              </a:defRPr>
            </a:lvl1pPr>
          </a:lstStyle>
          <a:p>
            <a:pPr marL="106587">
              <a:lnSpc>
                <a:spcPts val="1084"/>
              </a:lnSpc>
            </a:pPr>
            <a:fld id="{81D60167-4931-47E6-BA6A-407CBD079E47}" type="slidenum">
              <a:rPr lang="en-US" smtClean="0"/>
              <a:pPr marL="106587">
                <a:lnSpc>
                  <a:spcPts val="1084"/>
                </a:lnSpc>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4/5/2025</a:t>
            </a:fld>
            <a:endParaRPr lang="en-US" dirty="0"/>
          </a:p>
        </p:txBody>
      </p:sp>
      <p:sp>
        <p:nvSpPr>
          <p:cNvPr id="5" name="Holder 5"/>
          <p:cNvSpPr>
            <a:spLocks noGrp="1"/>
          </p:cNvSpPr>
          <p:nvPr>
            <p:ph type="sldNum" sz="quarter" idx="7"/>
          </p:nvPr>
        </p:nvSpPr>
        <p:spPr/>
        <p:txBody>
          <a:bodyPr lIns="0" tIns="0" rIns="0" bIns="0"/>
          <a:lstStyle>
            <a:lvl1pPr>
              <a:defRPr sz="1037" b="0" i="0">
                <a:solidFill>
                  <a:schemeClr val="tx1"/>
                </a:solidFill>
                <a:latin typeface="Calibri"/>
                <a:cs typeface="Calibri"/>
              </a:defRPr>
            </a:lvl1pPr>
          </a:lstStyle>
          <a:p>
            <a:pPr marL="106587">
              <a:lnSpc>
                <a:spcPts val="1084"/>
              </a:lnSpc>
            </a:pPr>
            <a:fld id="{81D60167-4931-47E6-BA6A-407CBD079E47}" type="slidenum">
              <a:rPr lang="en-US" smtClean="0"/>
              <a:pPr marL="106587">
                <a:lnSpc>
                  <a:spcPts val="1084"/>
                </a:lnSpc>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4/5/2025</a:t>
            </a:fld>
            <a:endParaRPr lang="en-US" dirty="0"/>
          </a:p>
        </p:txBody>
      </p:sp>
      <p:sp>
        <p:nvSpPr>
          <p:cNvPr id="4" name="Holder 4"/>
          <p:cNvSpPr>
            <a:spLocks noGrp="1"/>
          </p:cNvSpPr>
          <p:nvPr>
            <p:ph type="sldNum" sz="quarter" idx="7"/>
          </p:nvPr>
        </p:nvSpPr>
        <p:spPr/>
        <p:txBody>
          <a:bodyPr lIns="0" tIns="0" rIns="0" bIns="0"/>
          <a:lstStyle>
            <a:lvl1pPr>
              <a:defRPr sz="1037" b="0" i="0">
                <a:solidFill>
                  <a:schemeClr val="tx1"/>
                </a:solidFill>
                <a:latin typeface="Calibri"/>
                <a:cs typeface="Calibri"/>
              </a:defRPr>
            </a:lvl1pPr>
          </a:lstStyle>
          <a:p>
            <a:pPr marL="106587">
              <a:lnSpc>
                <a:spcPts val="1084"/>
              </a:lnSpc>
            </a:pPr>
            <a:fld id="{81D60167-4931-47E6-BA6A-407CBD079E47}" type="slidenum">
              <a:rPr lang="en-US" smtClean="0"/>
              <a:pPr marL="106587">
                <a:lnSpc>
                  <a:spcPts val="1084"/>
                </a:lnSpc>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4190" y="302514"/>
            <a:ext cx="907542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4190" y="1739456"/>
            <a:ext cx="90754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28492" y="7033450"/>
            <a:ext cx="3226816"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04190" y="7033450"/>
            <a:ext cx="231927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4/5/2025</a:t>
            </a:fld>
            <a:endParaRPr lang="en-US" dirty="0"/>
          </a:p>
        </p:txBody>
      </p:sp>
      <p:sp>
        <p:nvSpPr>
          <p:cNvPr id="6" name="Holder 6"/>
          <p:cNvSpPr>
            <a:spLocks noGrp="1"/>
          </p:cNvSpPr>
          <p:nvPr>
            <p:ph type="sldNum" sz="quarter" idx="7"/>
          </p:nvPr>
        </p:nvSpPr>
        <p:spPr>
          <a:xfrm>
            <a:off x="9587513" y="6784341"/>
            <a:ext cx="199400" cy="423193"/>
          </a:xfrm>
          <a:prstGeom prst="rect">
            <a:avLst/>
          </a:prstGeom>
        </p:spPr>
        <p:txBody>
          <a:bodyPr wrap="square" lIns="0" tIns="0" rIns="0" bIns="0">
            <a:spAutoFit/>
          </a:bodyPr>
          <a:lstStyle>
            <a:lvl1pPr>
              <a:defRPr sz="1037" b="0" i="0">
                <a:solidFill>
                  <a:schemeClr val="tx1"/>
                </a:solidFill>
                <a:latin typeface="Calibri"/>
                <a:cs typeface="Calibri"/>
              </a:defRPr>
            </a:lvl1pPr>
          </a:lstStyle>
          <a:p>
            <a:pPr marL="106587">
              <a:lnSpc>
                <a:spcPts val="1084"/>
              </a:lnSpc>
            </a:pPr>
            <a:fld id="{81D60167-4931-47E6-BA6A-407CBD079E47}" type="slidenum">
              <a:rPr lang="en-US" smtClean="0"/>
              <a:pPr marL="106587">
                <a:lnSpc>
                  <a:spcPts val="1084"/>
                </a:lnSpc>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31140">
        <a:defRPr>
          <a:latin typeface="+mn-lt"/>
          <a:ea typeface="+mn-ea"/>
          <a:cs typeface="+mn-cs"/>
        </a:defRPr>
      </a:lvl2pPr>
      <a:lvl3pPr marL="862279">
        <a:defRPr>
          <a:latin typeface="+mn-lt"/>
          <a:ea typeface="+mn-ea"/>
          <a:cs typeface="+mn-cs"/>
        </a:defRPr>
      </a:lvl3pPr>
      <a:lvl4pPr marL="1293419">
        <a:defRPr>
          <a:latin typeface="+mn-lt"/>
          <a:ea typeface="+mn-ea"/>
          <a:cs typeface="+mn-cs"/>
        </a:defRPr>
      </a:lvl4pPr>
      <a:lvl5pPr marL="1724558">
        <a:defRPr>
          <a:latin typeface="+mn-lt"/>
          <a:ea typeface="+mn-ea"/>
          <a:cs typeface="+mn-cs"/>
        </a:defRPr>
      </a:lvl5pPr>
      <a:lvl6pPr marL="2155698">
        <a:defRPr>
          <a:latin typeface="+mn-lt"/>
          <a:ea typeface="+mn-ea"/>
          <a:cs typeface="+mn-cs"/>
        </a:defRPr>
      </a:lvl6pPr>
      <a:lvl7pPr marL="2586838">
        <a:defRPr>
          <a:latin typeface="+mn-lt"/>
          <a:ea typeface="+mn-ea"/>
          <a:cs typeface="+mn-cs"/>
        </a:defRPr>
      </a:lvl7pPr>
      <a:lvl8pPr marL="3017977">
        <a:defRPr>
          <a:latin typeface="+mn-lt"/>
          <a:ea typeface="+mn-ea"/>
          <a:cs typeface="+mn-cs"/>
        </a:defRPr>
      </a:lvl8pPr>
      <a:lvl9pPr marL="3449117">
        <a:defRPr>
          <a:latin typeface="+mn-lt"/>
          <a:ea typeface="+mn-ea"/>
          <a:cs typeface="+mn-cs"/>
        </a:defRPr>
      </a:lvl9pPr>
    </p:bodyStyle>
    <p:otherStyle>
      <a:lvl1pPr marL="0">
        <a:defRPr>
          <a:latin typeface="+mn-lt"/>
          <a:ea typeface="+mn-ea"/>
          <a:cs typeface="+mn-cs"/>
        </a:defRPr>
      </a:lvl1pPr>
      <a:lvl2pPr marL="431140">
        <a:defRPr>
          <a:latin typeface="+mn-lt"/>
          <a:ea typeface="+mn-ea"/>
          <a:cs typeface="+mn-cs"/>
        </a:defRPr>
      </a:lvl2pPr>
      <a:lvl3pPr marL="862279">
        <a:defRPr>
          <a:latin typeface="+mn-lt"/>
          <a:ea typeface="+mn-ea"/>
          <a:cs typeface="+mn-cs"/>
        </a:defRPr>
      </a:lvl3pPr>
      <a:lvl4pPr marL="1293419">
        <a:defRPr>
          <a:latin typeface="+mn-lt"/>
          <a:ea typeface="+mn-ea"/>
          <a:cs typeface="+mn-cs"/>
        </a:defRPr>
      </a:lvl4pPr>
      <a:lvl5pPr marL="1724558">
        <a:defRPr>
          <a:latin typeface="+mn-lt"/>
          <a:ea typeface="+mn-ea"/>
          <a:cs typeface="+mn-cs"/>
        </a:defRPr>
      </a:lvl5pPr>
      <a:lvl6pPr marL="2155698">
        <a:defRPr>
          <a:latin typeface="+mn-lt"/>
          <a:ea typeface="+mn-ea"/>
          <a:cs typeface="+mn-cs"/>
        </a:defRPr>
      </a:lvl6pPr>
      <a:lvl7pPr marL="2586838">
        <a:defRPr>
          <a:latin typeface="+mn-lt"/>
          <a:ea typeface="+mn-ea"/>
          <a:cs typeface="+mn-cs"/>
        </a:defRPr>
      </a:lvl7pPr>
      <a:lvl8pPr marL="3017977">
        <a:defRPr>
          <a:latin typeface="+mn-lt"/>
          <a:ea typeface="+mn-ea"/>
          <a:cs typeface="+mn-cs"/>
        </a:defRPr>
      </a:lvl8pPr>
      <a:lvl9pPr marL="344911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1278"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Рисунок 9" descr="Изображение выглядит как человек, офисные принадлежности, Офисный инструмент, ручка&#10;&#10;Контент, сгенерированный ИИ, может содержать ошибки.">
            <a:extLst>
              <a:ext uri="{FF2B5EF4-FFF2-40B4-BE49-F238E27FC236}">
                <a16:creationId xmlns:a16="http://schemas.microsoft.com/office/drawing/2014/main" id="{F3FB597B-7468-A53E-1D01-59E1CCADAF6F}"/>
              </a:ext>
            </a:extLst>
          </p:cNvPr>
          <p:cNvPicPr>
            <a:picLocks noChangeAspect="1"/>
          </p:cNvPicPr>
          <p:nvPr/>
        </p:nvPicPr>
        <p:blipFill>
          <a:blip r:embed="rId2">
            <a:extLst>
              <a:ext uri="{28A0092B-C50C-407E-A947-70E740481C1C}">
                <a14:useLocalDpi xmlns:a14="http://schemas.microsoft.com/office/drawing/2010/main" val="0"/>
              </a:ext>
            </a:extLst>
          </a:blip>
          <a:srcRect l="7781" r="21632" b="-1"/>
          <a:stretch/>
        </p:blipFill>
        <p:spPr>
          <a:xfrm>
            <a:off x="20" y="10"/>
            <a:ext cx="7997580" cy="7562840"/>
          </a:xfrm>
          <a:prstGeom prst="rect">
            <a:avLst/>
          </a:prstGeom>
        </p:spPr>
      </p:pic>
      <p:sp>
        <p:nvSpPr>
          <p:cNvPr id="17" name="Rectangle 1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8817" y="0"/>
            <a:ext cx="5844980" cy="75628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563238" y="504825"/>
            <a:ext cx="3518040" cy="5867400"/>
          </a:xfrm>
          <a:noFill/>
        </p:spPr>
        <p:txBody>
          <a:bodyPr vert="horz" lIns="91440" tIns="45720" rIns="91440" bIns="45720" rtlCol="0" anchor="b">
            <a:normAutofit/>
          </a:bodyPr>
          <a:lstStyle/>
          <a:p>
            <a:pPr algn="l" rtl="0">
              <a:lnSpc>
                <a:spcPct val="90000"/>
              </a:lnSpc>
              <a:spcBef>
                <a:spcPct val="0"/>
              </a:spcBef>
            </a:pPr>
            <a:r>
              <a:rPr lang="en-US" sz="2400" b="1" kern="1200" dirty="0" err="1">
                <a:solidFill>
                  <a:schemeClr val="tx1"/>
                </a:solidFill>
              </a:rPr>
              <a:t>Актуальные</a:t>
            </a:r>
            <a:r>
              <a:rPr lang="en-US" sz="2400" b="1" kern="1200" dirty="0">
                <a:solidFill>
                  <a:schemeClr val="tx1"/>
                </a:solidFill>
              </a:rPr>
              <a:t> </a:t>
            </a:r>
            <a:r>
              <a:rPr lang="en-US" sz="2400" b="1" kern="1200" dirty="0" err="1">
                <a:solidFill>
                  <a:schemeClr val="tx1"/>
                </a:solidFill>
              </a:rPr>
              <a:t>вопросы</a:t>
            </a:r>
            <a:r>
              <a:rPr lang="en-US" sz="2400" b="1" kern="1200" dirty="0">
                <a:solidFill>
                  <a:schemeClr val="tx1"/>
                </a:solidFill>
              </a:rPr>
              <a:t> </a:t>
            </a:r>
            <a:r>
              <a:rPr lang="en-US" sz="2400" b="1" kern="1200" dirty="0" err="1">
                <a:solidFill>
                  <a:schemeClr val="tx1"/>
                </a:solidFill>
              </a:rPr>
              <a:t>по</a:t>
            </a:r>
            <a:r>
              <a:rPr lang="en-US" sz="2400" b="1" kern="1200" dirty="0">
                <a:solidFill>
                  <a:schemeClr val="tx1"/>
                </a:solidFill>
              </a:rPr>
              <a:t> </a:t>
            </a:r>
            <a:r>
              <a:rPr lang="en-US" sz="2400" b="1" kern="1200" dirty="0" err="1">
                <a:solidFill>
                  <a:schemeClr val="tx1"/>
                </a:solidFill>
              </a:rPr>
              <a:t>налогам</a:t>
            </a:r>
            <a:r>
              <a:rPr lang="en-US" sz="2400" b="1" kern="1200" dirty="0">
                <a:solidFill>
                  <a:schemeClr val="tx1"/>
                </a:solidFill>
              </a:rPr>
              <a:t> и </a:t>
            </a:r>
            <a:r>
              <a:rPr lang="en-US" sz="2400" b="1" kern="1200" dirty="0" err="1">
                <a:solidFill>
                  <a:schemeClr val="tx1"/>
                </a:solidFill>
              </a:rPr>
              <a:t>другим</a:t>
            </a:r>
            <a:r>
              <a:rPr lang="en-US" sz="2400" b="1" kern="1200" dirty="0">
                <a:solidFill>
                  <a:schemeClr val="tx1"/>
                </a:solidFill>
              </a:rPr>
              <a:t> </a:t>
            </a:r>
            <a:r>
              <a:rPr lang="en-US" sz="2400" b="1" kern="1200" dirty="0" err="1">
                <a:solidFill>
                  <a:schemeClr val="tx1"/>
                </a:solidFill>
              </a:rPr>
              <a:t>обязательным</a:t>
            </a:r>
            <a:r>
              <a:rPr lang="en-US" sz="2400" b="1" kern="1200" dirty="0">
                <a:solidFill>
                  <a:schemeClr val="tx1"/>
                </a:solidFill>
              </a:rPr>
              <a:t> </a:t>
            </a:r>
            <a:r>
              <a:rPr lang="en-US" sz="2400" b="1" kern="1200" dirty="0" err="1">
                <a:solidFill>
                  <a:schemeClr val="tx1"/>
                </a:solidFill>
              </a:rPr>
              <a:t>платежам</a:t>
            </a:r>
            <a:r>
              <a:rPr lang="en-US" sz="2400" b="1" kern="1200" dirty="0">
                <a:solidFill>
                  <a:schemeClr val="tx1"/>
                </a:solidFill>
              </a:rPr>
              <a:t> </a:t>
            </a:r>
            <a:r>
              <a:rPr lang="en-US" sz="2400" b="1" kern="1200" dirty="0" err="1">
                <a:solidFill>
                  <a:schemeClr val="tx1"/>
                </a:solidFill>
              </a:rPr>
              <a:t>адвокатов</a:t>
            </a:r>
            <a:r>
              <a:rPr lang="en-US" sz="2400" b="1" kern="1200" dirty="0">
                <a:solidFill>
                  <a:schemeClr val="tx1"/>
                </a:solidFill>
              </a:rPr>
              <a:t> в 2025 </a:t>
            </a:r>
            <a:r>
              <a:rPr lang="en-US" sz="2400" b="1" kern="1200" dirty="0" err="1">
                <a:solidFill>
                  <a:schemeClr val="tx1"/>
                </a:solidFill>
              </a:rPr>
              <a:t>году</a:t>
            </a:r>
            <a:r>
              <a:rPr lang="en-US" sz="2400" b="1" kern="1200" dirty="0">
                <a:solidFill>
                  <a:schemeClr val="tx1"/>
                </a:solidFill>
              </a:rPr>
              <a:t>.</a:t>
            </a:r>
            <a:br>
              <a:rPr lang="ru-RU" sz="2400" b="1" kern="1200" dirty="0">
                <a:solidFill>
                  <a:schemeClr val="tx1"/>
                </a:solidFill>
              </a:rPr>
            </a:br>
            <a:br>
              <a:rPr lang="en-US" sz="2000" b="1" kern="1200" dirty="0">
                <a:solidFill>
                  <a:schemeClr val="tx1"/>
                </a:solidFill>
              </a:rPr>
            </a:br>
            <a:r>
              <a:rPr lang="en-US" sz="2000" b="1" i="1" kern="1200" dirty="0" err="1">
                <a:solidFill>
                  <a:schemeClr val="tx1"/>
                </a:solidFill>
              </a:rPr>
              <a:t>Часть</a:t>
            </a:r>
            <a:r>
              <a:rPr lang="en-US" sz="2000" b="1" i="1" kern="1200" dirty="0">
                <a:solidFill>
                  <a:schemeClr val="tx1"/>
                </a:solidFill>
              </a:rPr>
              <a:t> II. </a:t>
            </a:r>
            <a:br>
              <a:rPr lang="ru-RU" sz="2000" b="1" i="1" kern="1200" dirty="0">
                <a:solidFill>
                  <a:schemeClr val="tx1"/>
                </a:solidFill>
              </a:rPr>
            </a:br>
            <a:r>
              <a:rPr lang="en-US" sz="2000" b="1" i="1" kern="1200" dirty="0" err="1">
                <a:solidFill>
                  <a:schemeClr val="tx1"/>
                </a:solidFill>
              </a:rPr>
              <a:t>Социальные</a:t>
            </a:r>
            <a:r>
              <a:rPr lang="en-US" sz="2000" b="1" i="1" kern="1200" dirty="0">
                <a:solidFill>
                  <a:schemeClr val="tx1"/>
                </a:solidFill>
              </a:rPr>
              <a:t> </a:t>
            </a:r>
            <a:r>
              <a:rPr lang="en-US" sz="2000" b="1" i="1" kern="1200" dirty="0" err="1">
                <a:solidFill>
                  <a:schemeClr val="tx1"/>
                </a:solidFill>
              </a:rPr>
              <a:t>отчисления</a:t>
            </a:r>
            <a:r>
              <a:rPr lang="en-US" sz="2000" b="1" i="1" kern="1200" dirty="0">
                <a:solidFill>
                  <a:schemeClr val="tx1"/>
                </a:solidFill>
              </a:rPr>
              <a:t>, </a:t>
            </a:r>
            <a:r>
              <a:rPr lang="en-US" sz="2000" b="1" i="1" kern="1200" dirty="0" err="1">
                <a:solidFill>
                  <a:schemeClr val="tx1"/>
                </a:solidFill>
              </a:rPr>
              <a:t>социальный</a:t>
            </a:r>
            <a:r>
              <a:rPr lang="en-US" sz="2000" b="1" i="1" kern="1200" dirty="0">
                <a:solidFill>
                  <a:schemeClr val="tx1"/>
                </a:solidFill>
              </a:rPr>
              <a:t> </a:t>
            </a:r>
            <a:r>
              <a:rPr lang="en-US" sz="2000" b="1" i="1" kern="1200" dirty="0" err="1">
                <a:solidFill>
                  <a:schemeClr val="tx1"/>
                </a:solidFill>
              </a:rPr>
              <a:t>налог</a:t>
            </a:r>
            <a:r>
              <a:rPr lang="en-US" sz="2000" b="1" i="1" kern="1200" dirty="0">
                <a:solidFill>
                  <a:schemeClr val="tx1"/>
                </a:solidFill>
              </a:rPr>
              <a:t>, ОПВ, ОПВР, </a:t>
            </a:r>
            <a:r>
              <a:rPr lang="en-US" sz="2000" b="1" i="1" kern="1200" dirty="0" err="1">
                <a:solidFill>
                  <a:schemeClr val="tx1"/>
                </a:solidFill>
              </a:rPr>
              <a:t>взносы</a:t>
            </a:r>
            <a:r>
              <a:rPr lang="en-US" sz="2000" b="1" i="1" kern="1200" dirty="0">
                <a:solidFill>
                  <a:schemeClr val="tx1"/>
                </a:solidFill>
              </a:rPr>
              <a:t> ОСМС. </a:t>
            </a:r>
            <a:br>
              <a:rPr lang="ru-RU" sz="2000" b="1" i="1" kern="1200" dirty="0">
                <a:solidFill>
                  <a:schemeClr val="tx1"/>
                </a:solidFill>
              </a:rPr>
            </a:br>
            <a:r>
              <a:rPr lang="en-US" sz="2000" b="1" i="1" kern="1200" dirty="0" err="1">
                <a:solidFill>
                  <a:schemeClr val="tx1"/>
                </a:solidFill>
              </a:rPr>
              <a:t>Налоговый</a:t>
            </a:r>
            <a:r>
              <a:rPr lang="en-US" sz="2000" b="1" i="1" kern="1200" dirty="0">
                <a:solidFill>
                  <a:schemeClr val="tx1"/>
                </a:solidFill>
              </a:rPr>
              <a:t> </a:t>
            </a:r>
            <a:r>
              <a:rPr lang="en-US" sz="2000" b="1" i="1" kern="1200" dirty="0" err="1">
                <a:solidFill>
                  <a:schemeClr val="tx1"/>
                </a:solidFill>
              </a:rPr>
              <a:t>учет</a:t>
            </a:r>
            <a:r>
              <a:rPr lang="en-US" sz="2000" b="1" i="1" kern="1200" dirty="0">
                <a:solidFill>
                  <a:schemeClr val="tx1"/>
                </a:solidFill>
              </a:rPr>
              <a:t> и </a:t>
            </a:r>
            <a:r>
              <a:rPr lang="en-US" sz="2000" b="1" i="1" kern="1200" dirty="0" err="1">
                <a:solidFill>
                  <a:schemeClr val="tx1"/>
                </a:solidFill>
              </a:rPr>
              <a:t>учетная</a:t>
            </a:r>
            <a:r>
              <a:rPr lang="en-US" sz="2000" b="1" i="1" kern="1200" dirty="0">
                <a:solidFill>
                  <a:schemeClr val="tx1"/>
                </a:solidFill>
              </a:rPr>
              <a:t> </a:t>
            </a:r>
            <a:r>
              <a:rPr lang="en-US" sz="2000" b="1" i="1" kern="1200" dirty="0" err="1">
                <a:solidFill>
                  <a:schemeClr val="tx1"/>
                </a:solidFill>
              </a:rPr>
              <a:t>документация</a:t>
            </a:r>
            <a:r>
              <a:rPr lang="en-US" sz="2000" b="1" i="1" kern="1200" dirty="0">
                <a:solidFill>
                  <a:schemeClr val="tx1"/>
                </a:solidFill>
              </a:rPr>
              <a:t> </a:t>
            </a:r>
            <a:r>
              <a:rPr lang="en-US" sz="2000" b="1" i="1" kern="1200" dirty="0" err="1">
                <a:solidFill>
                  <a:schemeClr val="tx1"/>
                </a:solidFill>
              </a:rPr>
              <a:t>адвоката</a:t>
            </a:r>
            <a:r>
              <a:rPr lang="en-US" sz="2000" b="1" i="1" kern="1200" dirty="0">
                <a:solidFill>
                  <a:schemeClr val="tx1"/>
                </a:solidFill>
              </a:rPr>
              <a:t>.</a:t>
            </a:r>
            <a:br>
              <a:rPr lang="ru-RU" sz="2000" b="1" i="1" kern="1200" dirty="0">
                <a:solidFill>
                  <a:schemeClr val="tx1"/>
                </a:solidFill>
              </a:rPr>
            </a:br>
            <a:br>
              <a:rPr lang="en-US" sz="2000" b="1" kern="1200" dirty="0">
                <a:solidFill>
                  <a:schemeClr val="tx1"/>
                </a:solidFill>
              </a:rPr>
            </a:br>
            <a:r>
              <a:rPr lang="en-US" sz="2000" b="1" kern="1200" dirty="0" err="1">
                <a:solidFill>
                  <a:schemeClr val="tx1"/>
                </a:solidFill>
              </a:rPr>
              <a:t>Вебинар</a:t>
            </a:r>
            <a:r>
              <a:rPr lang="en-US" sz="2000" b="1" kern="1200" dirty="0">
                <a:solidFill>
                  <a:schemeClr val="tx1"/>
                </a:solidFill>
              </a:rPr>
              <a:t> 5 </a:t>
            </a:r>
            <a:r>
              <a:rPr lang="ru-RU" sz="2000" b="1" kern="1200" dirty="0">
                <a:solidFill>
                  <a:schemeClr val="tx1"/>
                </a:solidFill>
              </a:rPr>
              <a:t>апреля</a:t>
            </a:r>
            <a:r>
              <a:rPr lang="en-US" sz="2000" b="1" kern="1200" dirty="0">
                <a:solidFill>
                  <a:schemeClr val="tx1"/>
                </a:solidFill>
              </a:rPr>
              <a:t> 2025 </a:t>
            </a:r>
            <a:r>
              <a:rPr lang="en-US" sz="2000" b="1" kern="1200" dirty="0" err="1">
                <a:solidFill>
                  <a:schemeClr val="tx1"/>
                </a:solidFill>
              </a:rPr>
              <a:t>года</a:t>
            </a:r>
            <a:r>
              <a:rPr lang="ru-RU" sz="2000" b="1" kern="1200" dirty="0">
                <a:solidFill>
                  <a:schemeClr val="tx1"/>
                </a:solidFill>
              </a:rPr>
              <a:t>.</a:t>
            </a:r>
            <a:br>
              <a:rPr lang="ru-RU" sz="2000" b="1" kern="1200" dirty="0">
                <a:solidFill>
                  <a:schemeClr val="tx1"/>
                </a:solidFill>
              </a:rPr>
            </a:br>
            <a:r>
              <a:rPr lang="en-US" sz="2000" b="1" kern="1200" dirty="0" err="1">
                <a:solidFill>
                  <a:schemeClr val="tx1"/>
                </a:solidFill>
              </a:rPr>
              <a:t>Адвокат</a:t>
            </a:r>
            <a:r>
              <a:rPr lang="en-US" sz="2000" b="1" kern="1200" dirty="0">
                <a:solidFill>
                  <a:schemeClr val="tx1"/>
                </a:solidFill>
              </a:rPr>
              <a:t> </a:t>
            </a:r>
            <a:r>
              <a:rPr lang="en-US" sz="2000" b="1" kern="1200" dirty="0" err="1">
                <a:solidFill>
                  <a:schemeClr val="tx1"/>
                </a:solidFill>
              </a:rPr>
              <a:t>Коллегии</a:t>
            </a:r>
            <a:r>
              <a:rPr lang="en-US" sz="2000" b="1" kern="1200" dirty="0">
                <a:solidFill>
                  <a:schemeClr val="tx1"/>
                </a:solidFill>
              </a:rPr>
              <a:t> </a:t>
            </a:r>
            <a:r>
              <a:rPr lang="en-US" sz="2000" b="1" kern="1200" dirty="0" err="1">
                <a:solidFill>
                  <a:schemeClr val="tx1"/>
                </a:solidFill>
              </a:rPr>
              <a:t>адвокатов</a:t>
            </a:r>
            <a:r>
              <a:rPr lang="en-US" sz="2000" b="1" kern="1200" dirty="0">
                <a:solidFill>
                  <a:schemeClr val="tx1"/>
                </a:solidFill>
              </a:rPr>
              <a:t> </a:t>
            </a:r>
            <a:r>
              <a:rPr lang="en-US" sz="2000" b="1" kern="1200" dirty="0" err="1">
                <a:solidFill>
                  <a:schemeClr val="tx1"/>
                </a:solidFill>
              </a:rPr>
              <a:t>города</a:t>
            </a:r>
            <a:r>
              <a:rPr lang="en-US" sz="2000" b="1" kern="1200" dirty="0">
                <a:solidFill>
                  <a:schemeClr val="tx1"/>
                </a:solidFill>
              </a:rPr>
              <a:t> </a:t>
            </a:r>
            <a:r>
              <a:rPr lang="en-US" sz="2000" b="1" kern="1200" dirty="0" err="1">
                <a:solidFill>
                  <a:schemeClr val="tx1"/>
                </a:solidFill>
              </a:rPr>
              <a:t>Астана</a:t>
            </a:r>
            <a:br>
              <a:rPr lang="en-US" sz="2000" b="1" kern="1200" dirty="0">
                <a:solidFill>
                  <a:schemeClr val="tx1"/>
                </a:solidFill>
              </a:rPr>
            </a:br>
            <a:r>
              <a:rPr lang="en-US" sz="2000" b="1" kern="1200" dirty="0">
                <a:solidFill>
                  <a:schemeClr val="tx1"/>
                </a:solidFill>
              </a:rPr>
              <a:t>Акатова Сауле </a:t>
            </a:r>
            <a:r>
              <a:rPr lang="en-US" sz="2000" b="1" kern="1200" dirty="0" err="1">
                <a:solidFill>
                  <a:schemeClr val="tx1"/>
                </a:solidFill>
              </a:rPr>
              <a:t>Баршановна</a:t>
            </a:r>
            <a:br>
              <a:rPr lang="ru-RU" sz="2000" b="1" kern="1200" dirty="0">
                <a:solidFill>
                  <a:schemeClr val="tx1"/>
                </a:solidFill>
              </a:rPr>
            </a:br>
            <a:br>
              <a:rPr lang="ru-RU" sz="2000" b="1" kern="1200" dirty="0">
                <a:solidFill>
                  <a:schemeClr val="tx1"/>
                </a:solidFill>
              </a:rPr>
            </a:br>
            <a:br>
              <a:rPr lang="ru-RU" sz="2000" b="1" kern="1200" dirty="0">
                <a:solidFill>
                  <a:schemeClr val="tx1"/>
                </a:solidFill>
              </a:rPr>
            </a:br>
            <a:br>
              <a:rPr lang="en-US" sz="1600" b="1" kern="1200" dirty="0">
                <a:solidFill>
                  <a:schemeClr val="tx1"/>
                </a:solidFill>
              </a:rPr>
            </a:br>
            <a:endParaRPr lang="en-US" sz="1600" b="1" kern="1200" dirty="0">
              <a:solidFill>
                <a:schemeClr val="tx1"/>
              </a:solidFill>
            </a:endParaRPr>
          </a:p>
        </p:txBody>
      </p:sp>
    </p:spTree>
    <p:extLst>
      <p:ext uri="{BB962C8B-B14F-4D97-AF65-F5344CB8AC3E}">
        <p14:creationId xmlns:p14="http://schemas.microsoft.com/office/powerpoint/2010/main" val="36184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B1EEE-4FAF-2E30-548F-6984660C10C3}"/>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5FF7ADCD-EE83-36B1-3FF8-AB635CFCAD7C}"/>
              </a:ext>
            </a:extLst>
          </p:cNvPr>
          <p:cNvSpPr/>
          <p:nvPr/>
        </p:nvSpPr>
        <p:spPr>
          <a:xfrm>
            <a:off x="393700" y="637837"/>
            <a:ext cx="9248321" cy="1351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solidFill>
                  <a:schemeClr val="bg1"/>
                </a:solidFill>
                <a:latin typeface="Times New Roman" panose="02020603050405020304" pitchFamily="18" charset="0"/>
                <a:cs typeface="Times New Roman" panose="02020603050405020304" pitchFamily="18" charset="0"/>
              </a:rPr>
              <a:t>     </a:t>
            </a:r>
            <a:r>
              <a:rPr lang="ru-RU" b="1" dirty="0">
                <a:solidFill>
                  <a:schemeClr val="bg1"/>
                </a:solidFill>
                <a:latin typeface="Times New Roman" panose="02020603050405020304" pitchFamily="18" charset="0"/>
                <a:cs typeface="Times New Roman" panose="02020603050405020304" pitchFamily="18" charset="0"/>
              </a:rPr>
              <a:t>Плательщик социальных отчислений </a:t>
            </a:r>
            <a:r>
              <a:rPr lang="ru-RU" b="1" dirty="0">
                <a:solidFill>
                  <a:srgbClr val="FFC000"/>
                </a:solidFill>
                <a:latin typeface="Times New Roman" panose="02020603050405020304" pitchFamily="18" charset="0"/>
                <a:cs typeface="Times New Roman" panose="02020603050405020304" pitchFamily="18" charset="0"/>
              </a:rPr>
              <a:t>обязан представлять в органы государственных доходов налоговую отчетность</a:t>
            </a:r>
            <a:r>
              <a:rPr lang="ru-RU" b="1" dirty="0">
                <a:solidFill>
                  <a:schemeClr val="bg1"/>
                </a:solidFill>
                <a:latin typeface="Times New Roman" panose="02020603050405020304" pitchFamily="18" charset="0"/>
                <a:cs typeface="Times New Roman" panose="02020603050405020304" pitchFamily="18" charset="0"/>
              </a:rPr>
              <a:t> в порядке и сроки, которые установлены налоговым законодательством Республики (подпункт 3) пункта 2 статьи 27 СК). </a:t>
            </a:r>
          </a:p>
        </p:txBody>
      </p:sp>
      <p:sp>
        <p:nvSpPr>
          <p:cNvPr id="4" name="object 4">
            <a:extLst>
              <a:ext uri="{FF2B5EF4-FFF2-40B4-BE49-F238E27FC236}">
                <a16:creationId xmlns:a16="http://schemas.microsoft.com/office/drawing/2014/main" id="{0B87B77D-192C-BFDC-2013-47EB8F3B5739}"/>
              </a:ext>
            </a:extLst>
          </p:cNvPr>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10</a:t>
            </a:fld>
            <a:endParaRPr dirty="0"/>
          </a:p>
        </p:txBody>
      </p:sp>
      <p:sp>
        <p:nvSpPr>
          <p:cNvPr id="2" name="object 2">
            <a:extLst>
              <a:ext uri="{FF2B5EF4-FFF2-40B4-BE49-F238E27FC236}">
                <a16:creationId xmlns:a16="http://schemas.microsoft.com/office/drawing/2014/main" id="{ABD015AE-D685-3B6E-5039-02323DAA4709}"/>
              </a:ext>
            </a:extLst>
          </p:cNvPr>
          <p:cNvSpPr txBox="1"/>
          <p:nvPr/>
        </p:nvSpPr>
        <p:spPr>
          <a:xfrm>
            <a:off x="393701" y="2716038"/>
            <a:ext cx="9505044" cy="923330"/>
          </a:xfrm>
          <a:prstGeom prst="rect">
            <a:avLst/>
          </a:prstGeom>
        </p:spPr>
        <p:txBody>
          <a:bodyPr vert="horz" wrap="square" lIns="0" tIns="0" rIns="0" bIns="0" rtlCol="0">
            <a:spAutoFit/>
          </a:bodyPr>
          <a:lstStyle/>
          <a:p>
            <a:pPr marL="11976" marR="135929" indent="423954"/>
            <a:endParaRPr lang="ru-RU" sz="2000" dirty="0">
              <a:latin typeface="Times New Roman"/>
              <a:cs typeface="Times New Roman"/>
            </a:endParaRPr>
          </a:p>
          <a:p>
            <a:pPr marL="11976" marR="135929" indent="423954"/>
            <a:r>
              <a:rPr lang="ru-RU" sz="2000" dirty="0">
                <a:latin typeface="Times New Roman"/>
                <a:cs typeface="Times New Roman"/>
              </a:rPr>
              <a:t>.</a:t>
            </a:r>
          </a:p>
          <a:p>
            <a:pPr marL="11976" marR="135929" indent="423954"/>
            <a:r>
              <a:rPr lang="ru-RU" sz="2000" dirty="0">
                <a:latin typeface="Times New Roman"/>
                <a:cs typeface="Times New Roman"/>
              </a:rPr>
              <a:t>    </a:t>
            </a:r>
          </a:p>
        </p:txBody>
      </p:sp>
      <p:sp>
        <p:nvSpPr>
          <p:cNvPr id="3" name="object 3">
            <a:extLst>
              <a:ext uri="{FF2B5EF4-FFF2-40B4-BE49-F238E27FC236}">
                <a16:creationId xmlns:a16="http://schemas.microsoft.com/office/drawing/2014/main" id="{C96E85CD-EAD8-0A87-C0EE-BAFA44A156EA}"/>
              </a:ext>
            </a:extLst>
          </p:cNvPr>
          <p:cNvSpPr txBox="1"/>
          <p:nvPr/>
        </p:nvSpPr>
        <p:spPr>
          <a:xfrm>
            <a:off x="185056" y="3933825"/>
            <a:ext cx="9962243" cy="2606355"/>
          </a:xfrm>
          <a:prstGeom prst="rect">
            <a:avLst/>
          </a:prstGeom>
        </p:spPr>
        <p:txBody>
          <a:bodyPr vert="horz" wrap="square" lIns="0" tIns="0" rIns="0" bIns="0" rtlCol="0">
            <a:spAutoFit/>
          </a:bodyPr>
          <a:lstStyle/>
          <a:p>
            <a:pPr marL="11976" marR="169462" indent="423954">
              <a:lnSpc>
                <a:spcPct val="95900"/>
              </a:lnSpc>
              <a:spcBef>
                <a:spcPts val="1268"/>
              </a:spcBef>
            </a:pPr>
            <a:endParaRPr lang="ru-RU" sz="2000" dirty="0">
              <a:latin typeface="Times New Roman"/>
              <a:cs typeface="Times New Roman"/>
            </a:endParaRPr>
          </a:p>
          <a:p>
            <a:pPr marL="11976" marR="169462" indent="423954" algn="just">
              <a:lnSpc>
                <a:spcPct val="95900"/>
              </a:lnSpc>
              <a:spcBef>
                <a:spcPts val="1268"/>
              </a:spcBef>
            </a:pPr>
            <a:r>
              <a:rPr lang="ru-RU" sz="2000" dirty="0">
                <a:solidFill>
                  <a:schemeClr val="bg1"/>
                </a:solidFill>
                <a:latin typeface="Times New Roman"/>
                <a:cs typeface="Times New Roman"/>
              </a:rPr>
              <a:t>     </a:t>
            </a:r>
          </a:p>
          <a:p>
            <a:pPr marL="11976" marR="169462" indent="423954" algn="just">
              <a:lnSpc>
                <a:spcPct val="95900"/>
              </a:lnSpc>
              <a:spcBef>
                <a:spcPts val="1268"/>
              </a:spcBef>
            </a:pPr>
            <a:r>
              <a:rPr lang="ru-RU" sz="2000" dirty="0">
                <a:solidFill>
                  <a:schemeClr val="bg1"/>
                </a:solidFill>
                <a:latin typeface="Times New Roman"/>
                <a:cs typeface="Times New Roman"/>
              </a:rPr>
              <a:t>    </a:t>
            </a:r>
          </a:p>
          <a:p>
            <a:pPr marL="11976" marR="169462" indent="423954" algn="just">
              <a:lnSpc>
                <a:spcPct val="95900"/>
              </a:lnSpc>
              <a:spcBef>
                <a:spcPts val="1268"/>
              </a:spcBef>
            </a:pPr>
            <a:endParaRPr lang="ru-RU" sz="2000" dirty="0">
              <a:solidFill>
                <a:schemeClr val="bg1"/>
              </a:solidFill>
              <a:latin typeface="Times New Roman"/>
              <a:cs typeface="Times New Roman"/>
            </a:endParaRPr>
          </a:p>
          <a:p>
            <a:pPr marL="11976" marR="169462" indent="423954" algn="just">
              <a:lnSpc>
                <a:spcPct val="95900"/>
              </a:lnSpc>
              <a:spcBef>
                <a:spcPts val="1268"/>
              </a:spcBef>
            </a:pPr>
            <a:r>
              <a:rPr lang="ru-RU" sz="2000" dirty="0">
                <a:solidFill>
                  <a:schemeClr val="bg1"/>
                </a:solidFill>
                <a:latin typeface="Times New Roman"/>
                <a:cs typeface="Times New Roman"/>
              </a:rPr>
              <a:t>   </a:t>
            </a:r>
          </a:p>
          <a:p>
            <a:pPr marL="11976" marR="169462" indent="423954" algn="just">
              <a:lnSpc>
                <a:spcPct val="95900"/>
              </a:lnSpc>
              <a:spcBef>
                <a:spcPts val="1268"/>
              </a:spcBef>
            </a:pPr>
            <a:endParaRPr lang="ru-RU" sz="2000" dirty="0">
              <a:solidFill>
                <a:schemeClr val="bg1"/>
              </a:solidFill>
              <a:latin typeface="Times New Roman"/>
              <a:cs typeface="Times New Roman"/>
            </a:endParaRPr>
          </a:p>
        </p:txBody>
      </p:sp>
      <p:cxnSp>
        <p:nvCxnSpPr>
          <p:cNvPr id="5" name="Straight Connector 4">
            <a:extLst>
              <a:ext uri="{FF2B5EF4-FFF2-40B4-BE49-F238E27FC236}">
                <a16:creationId xmlns:a16="http://schemas.microsoft.com/office/drawing/2014/main" id="{70292E9F-431A-68A9-E2C3-523E8B79C097}"/>
              </a:ext>
            </a:extLst>
          </p:cNvPr>
          <p:cNvCxnSpPr/>
          <p:nvPr/>
        </p:nvCxnSpPr>
        <p:spPr>
          <a:xfrm>
            <a:off x="0" y="648676"/>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BA797909-D837-109C-564A-BC87CEF4FCE9}"/>
              </a:ext>
            </a:extLst>
          </p:cNvPr>
          <p:cNvSpPr txBox="1">
            <a:spLocks/>
          </p:cNvSpPr>
          <p:nvPr/>
        </p:nvSpPr>
        <p:spPr>
          <a:xfrm>
            <a:off x="185057" y="-125962"/>
            <a:ext cx="85906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10. Социальный налог и социальные отчисления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CCC94013-B33E-2619-8182-15C7DFD733CD}"/>
              </a:ext>
            </a:extLst>
          </p:cNvPr>
          <p:cNvSpPr/>
          <p:nvPr/>
        </p:nvSpPr>
        <p:spPr>
          <a:xfrm>
            <a:off x="393700" y="1114425"/>
            <a:ext cx="8915400" cy="387798"/>
          </a:xfrm>
          <a:prstGeom prst="rect">
            <a:avLst/>
          </a:prstGeom>
        </p:spPr>
        <p:txBody>
          <a:bodyPr wrap="square">
            <a:spAutoFit/>
          </a:bodyPr>
          <a:lstStyle/>
          <a:p>
            <a:pPr marL="11976" marR="135929" indent="423954" algn="just">
              <a:lnSpc>
                <a:spcPct val="95700"/>
              </a:lnSpc>
              <a:spcBef>
                <a:spcPts val="1320"/>
              </a:spcBef>
            </a:pPr>
            <a:endParaRPr lang="ru-RU" sz="2000" dirty="0">
              <a:solidFill>
                <a:schemeClr val="bg1"/>
              </a:solidFill>
              <a:latin typeface="Times New Roman"/>
              <a:cs typeface="Times New Roman"/>
            </a:endParaRPr>
          </a:p>
        </p:txBody>
      </p:sp>
      <p:sp>
        <p:nvSpPr>
          <p:cNvPr id="12" name="TextBox 11">
            <a:extLst>
              <a:ext uri="{FF2B5EF4-FFF2-40B4-BE49-F238E27FC236}">
                <a16:creationId xmlns:a16="http://schemas.microsoft.com/office/drawing/2014/main" id="{329042F9-FBD9-1991-3346-217D1C797D53}"/>
              </a:ext>
            </a:extLst>
          </p:cNvPr>
          <p:cNvSpPr txBox="1"/>
          <p:nvPr/>
        </p:nvSpPr>
        <p:spPr>
          <a:xfrm>
            <a:off x="441778" y="2189851"/>
            <a:ext cx="9200243" cy="4524315"/>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Декларация</a:t>
            </a:r>
            <a:r>
              <a:rPr lang="ru-RU" dirty="0">
                <a:latin typeface="Times New Roman" panose="02020603050405020304" pitchFamily="18" charset="0"/>
                <a:cs typeface="Times New Roman" panose="02020603050405020304" pitchFamily="18" charset="0"/>
              </a:rPr>
              <a:t> по индивидуальному подоходному налогу и социальному налогу (форма 200.00) заполняется и подается согласно Приложениям 121, 122 к приказу Первого заместителя Премьера-Министра Республики Казахстан – Министра финансов Республики Казахстан  от 20 января 2020 года № 39 «Об утверждении форм налоговой отчетности и правил их составления».  </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В данной декларации </a:t>
            </a:r>
            <a:r>
              <a:rPr lang="ru-RU" b="1" dirty="0">
                <a:latin typeface="Times New Roman" panose="02020603050405020304" pitchFamily="18" charset="0"/>
                <a:cs typeface="Times New Roman" panose="02020603050405020304" pitchFamily="18" charset="0"/>
              </a:rPr>
              <a:t>отражаются сведения </a:t>
            </a:r>
            <a:r>
              <a:rPr lang="ru-RU" b="1" dirty="0">
                <a:solidFill>
                  <a:srgbClr val="0070C0"/>
                </a:solidFill>
                <a:latin typeface="Times New Roman" panose="02020603050405020304" pitchFamily="18" charset="0"/>
                <a:cs typeface="Times New Roman" panose="02020603050405020304" pitchFamily="18" charset="0"/>
              </a:rPr>
              <a:t>по социальному налогу, по  социальным отчислениям </a:t>
            </a:r>
            <a:r>
              <a:rPr lang="ru-RU" dirty="0">
                <a:latin typeface="Times New Roman" panose="02020603050405020304" pitchFamily="18" charset="0"/>
                <a:cs typeface="Times New Roman" panose="02020603050405020304" pitchFamily="18" charset="0"/>
              </a:rPr>
              <a:t>за участников системы обязательного социального страхования, если иное не установлено законодательством Республики Казахстан.</a:t>
            </a:r>
          </a:p>
          <a:p>
            <a:r>
              <a:rPr lang="ru-RU" dirty="0">
                <a:latin typeface="Times New Roman" panose="02020603050405020304" pitchFamily="18" charset="0"/>
                <a:cs typeface="Times New Roman" panose="02020603050405020304" pitchFamily="18" charset="0"/>
              </a:rPr>
              <a:t>       </a:t>
            </a:r>
          </a:p>
          <a:p>
            <a:r>
              <a:rPr lang="ru-RU" b="1" dirty="0">
                <a:solidFill>
                  <a:srgbClr val="0070C0"/>
                </a:solidFill>
                <a:latin typeface="Times New Roman" panose="02020603050405020304" pitchFamily="18" charset="0"/>
                <a:cs typeface="Times New Roman" panose="02020603050405020304" pitchFamily="18" charset="0"/>
              </a:rPr>
              <a:t>     Отчетным периодом для составления декларации </a:t>
            </a:r>
            <a:r>
              <a:rPr lang="ru-RU" dirty="0">
                <a:latin typeface="Times New Roman" panose="02020603050405020304" pitchFamily="18" charset="0"/>
                <a:cs typeface="Times New Roman" panose="02020603050405020304" pitchFamily="18" charset="0"/>
              </a:rPr>
              <a:t>по индивидуальному подоходному налогу и социальному налогу является </a:t>
            </a:r>
            <a:r>
              <a:rPr lang="ru-RU" b="1" dirty="0">
                <a:solidFill>
                  <a:srgbClr val="0070C0"/>
                </a:solidFill>
                <a:latin typeface="Times New Roman" panose="02020603050405020304" pitchFamily="18" charset="0"/>
                <a:cs typeface="Times New Roman" panose="02020603050405020304" pitchFamily="18" charset="0"/>
              </a:rPr>
              <a:t>календарный квартал </a:t>
            </a:r>
            <a:r>
              <a:rPr lang="ru-RU" dirty="0">
                <a:latin typeface="Times New Roman" panose="02020603050405020304" pitchFamily="18" charset="0"/>
                <a:cs typeface="Times New Roman" panose="02020603050405020304" pitchFamily="18" charset="0"/>
              </a:rPr>
              <a:t>(статья 488 НК).   </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Декларация по индивидуальному подоходному налогу и социальному налогу представляется плательщиками в налоговые органы </a:t>
            </a:r>
            <a:r>
              <a:rPr lang="ru-RU" b="1" dirty="0">
                <a:solidFill>
                  <a:srgbClr val="0070C0"/>
                </a:solidFill>
                <a:latin typeface="Times New Roman" panose="02020603050405020304" pitchFamily="18" charset="0"/>
                <a:cs typeface="Times New Roman" panose="02020603050405020304" pitchFamily="18" charset="0"/>
              </a:rPr>
              <a:t>по месту нахождения ежеквартально не позднее 15 числа второго месяца, следующего </a:t>
            </a:r>
            <a:r>
              <a:rPr lang="ru-RU" dirty="0">
                <a:latin typeface="Times New Roman" panose="02020603050405020304" pitchFamily="18" charset="0"/>
                <a:cs typeface="Times New Roman" panose="02020603050405020304" pitchFamily="18" charset="0"/>
              </a:rPr>
              <a:t>за отчетным периодом (статья 489 НК).     </a:t>
            </a:r>
            <a:endParaRPr lang="ru-RU" dirty="0"/>
          </a:p>
        </p:txBody>
      </p:sp>
    </p:spTree>
    <p:extLst>
      <p:ext uri="{BB962C8B-B14F-4D97-AF65-F5344CB8AC3E}">
        <p14:creationId xmlns:p14="http://schemas.microsoft.com/office/powerpoint/2010/main" val="132421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A696C-0F73-C5A7-36A3-DA47D6C99760}"/>
            </a:ext>
          </a:extLst>
        </p:cNvPr>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7B31EBE0-0F13-6A0F-5DF8-4BEAB2C64AF9}"/>
              </a:ext>
            </a:extLst>
          </p:cNvPr>
          <p:cNvSpPr/>
          <p:nvPr/>
        </p:nvSpPr>
        <p:spPr>
          <a:xfrm>
            <a:off x="185057" y="885823"/>
            <a:ext cx="9352643" cy="12954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bg1"/>
              </a:solidFill>
            </a:endParaRPr>
          </a:p>
        </p:txBody>
      </p:sp>
      <p:sp>
        <p:nvSpPr>
          <p:cNvPr id="3" name="object 3">
            <a:extLst>
              <a:ext uri="{FF2B5EF4-FFF2-40B4-BE49-F238E27FC236}">
                <a16:creationId xmlns:a16="http://schemas.microsoft.com/office/drawing/2014/main" id="{0320784A-AE1D-BB65-98B5-FBA112AE1F18}"/>
              </a:ext>
            </a:extLst>
          </p:cNvPr>
          <p:cNvSpPr txBox="1"/>
          <p:nvPr/>
        </p:nvSpPr>
        <p:spPr>
          <a:xfrm>
            <a:off x="311376" y="1114425"/>
            <a:ext cx="9226324" cy="6924973"/>
          </a:xfrm>
          <a:prstGeom prst="rect">
            <a:avLst/>
          </a:prstGeom>
        </p:spPr>
        <p:txBody>
          <a:bodyPr vert="horz" wrap="square" lIns="0" tIns="0" rIns="0" bIns="0" rtlCol="0">
            <a:spAutoFit/>
          </a:bodyPr>
          <a:lstStyle/>
          <a:p>
            <a:pPr marL="435930"/>
            <a:r>
              <a:rPr lang="ru-RU" b="1" dirty="0">
                <a:solidFill>
                  <a:srgbClr val="FFC000"/>
                </a:solidFill>
                <a:latin typeface="Times New Roman"/>
                <a:cs typeface="Times New Roman"/>
              </a:rPr>
              <a:t>Обязательные пенсионные взносы </a:t>
            </a:r>
            <a:r>
              <a:rPr lang="ru-RU" dirty="0">
                <a:solidFill>
                  <a:schemeClr val="bg1"/>
                </a:solidFill>
                <a:latin typeface="Times New Roman"/>
                <a:cs typeface="Times New Roman"/>
              </a:rPr>
              <a:t>(далее – ОПВ) не относятся к налогам и другим обязательным платежам в бюджет согласно статье 189 НК.</a:t>
            </a:r>
          </a:p>
          <a:p>
            <a:pPr marL="435930"/>
            <a:r>
              <a:rPr lang="ru-RU" b="1" dirty="0">
                <a:latin typeface="Times New Roman" panose="02020603050405020304" pitchFamily="18" charset="0"/>
                <a:cs typeface="Times New Roman" panose="02020603050405020304" pitchFamily="18" charset="0"/>
              </a:rPr>
              <a:t> </a:t>
            </a:r>
          </a:p>
          <a:p>
            <a:r>
              <a:rPr lang="ru-RU" b="1" dirty="0">
                <a:solidFill>
                  <a:srgbClr val="0070C0"/>
                </a:solidFill>
                <a:latin typeface="Times New Roman" panose="02020603050405020304" pitchFamily="18" charset="0"/>
                <a:cs typeface="Times New Roman" panose="02020603050405020304" pitchFamily="18" charset="0"/>
              </a:rPr>
              <a:t>       </a:t>
            </a:r>
          </a:p>
          <a:p>
            <a:r>
              <a:rPr lang="ru-RU" b="1" dirty="0">
                <a:solidFill>
                  <a:srgbClr val="0070C0"/>
                </a:solidFill>
                <a:latin typeface="Times New Roman" panose="02020603050405020304" pitchFamily="18" charset="0"/>
                <a:cs typeface="Times New Roman" panose="02020603050405020304" pitchFamily="18" charset="0"/>
              </a:rPr>
              <a:t>     </a:t>
            </a:r>
          </a:p>
          <a:p>
            <a:r>
              <a:rPr lang="ru-RU" b="1" dirty="0">
                <a:solidFill>
                  <a:srgbClr val="0070C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Отношения по исчислению, уплате адвокатом ОПВ регулируются  </a:t>
            </a:r>
            <a:r>
              <a:rPr lang="ru-RU" b="1" dirty="0">
                <a:solidFill>
                  <a:srgbClr val="0070C0"/>
                </a:solidFill>
                <a:latin typeface="Times New Roman" panose="02020603050405020304" pitchFamily="18" charset="0"/>
                <a:cs typeface="Times New Roman" panose="02020603050405020304" pitchFamily="18" charset="0"/>
              </a:rPr>
              <a:t>Социальным кодексом Республики Казахстан </a:t>
            </a:r>
            <a:r>
              <a:rPr lang="ru-RU" dirty="0">
                <a:latin typeface="Times New Roman" panose="02020603050405020304" pitchFamily="18" charset="0"/>
                <a:cs typeface="Times New Roman" panose="02020603050405020304" pitchFamily="18" charset="0"/>
              </a:rPr>
              <a:t>от 20 апреля 2023 года № 224-VII ЗРК (далее-СК), а также их регулируют Правила и сроки исчисления, удержания (начисления) и перечисления обязательных пенсионных взносов, обязательных профессиональных пенсионных взносов в единый накопительный пенсионный фонд и взысканий по ним, утвержденными постановление Правительства Республики Казахстан от 30 июня 2023 года № 525 (далее – </a:t>
            </a:r>
            <a:r>
              <a:rPr lang="ru-RU" b="1" dirty="0">
                <a:solidFill>
                  <a:srgbClr val="0070C0"/>
                </a:solidFill>
                <a:latin typeface="Times New Roman" panose="02020603050405020304" pitchFamily="18" charset="0"/>
                <a:cs typeface="Times New Roman" panose="02020603050405020304" pitchFamily="18" charset="0"/>
              </a:rPr>
              <a:t>Правила № 525).</a:t>
            </a:r>
          </a:p>
          <a:p>
            <a:endParaRPr lang="ru-RU" b="1" dirty="0">
              <a:solidFill>
                <a:srgbClr val="0070C0"/>
              </a:solidFill>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Уплата ОПВ в единый накопительный пенсионный фонд осуществляется адвокатами  </a:t>
            </a:r>
            <a:r>
              <a:rPr lang="ru-RU" b="1" dirty="0">
                <a:latin typeface="Times New Roman" panose="02020603050405020304" pitchFamily="18" charset="0"/>
                <a:cs typeface="Times New Roman" panose="02020603050405020304" pitchFamily="18" charset="0"/>
              </a:rPr>
              <a:t>самостоятельно</a:t>
            </a:r>
            <a:r>
              <a:rPr lang="ru-RU" dirty="0">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в свою пользу</a:t>
            </a:r>
            <a:r>
              <a:rPr lang="ru-RU"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размере </a:t>
            </a:r>
            <a:r>
              <a:rPr lang="ru-RU" b="1" dirty="0">
                <a:solidFill>
                  <a:srgbClr val="FF0000"/>
                </a:solidFill>
                <a:latin typeface="Times New Roman" panose="02020603050405020304" pitchFamily="18" charset="0"/>
                <a:cs typeface="Times New Roman" panose="02020603050405020304" pitchFamily="18" charset="0"/>
              </a:rPr>
              <a:t>10 процентов от дохода</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принимаемого для исчисления ОПВ (подпункт 1) пункта 4 статьи 248, подпункт 2) пункта 1 статьи 249 СК), не позднее </a:t>
            </a:r>
            <a:r>
              <a:rPr lang="ru-RU" b="1" dirty="0">
                <a:solidFill>
                  <a:srgbClr val="0070C0"/>
                </a:solidFill>
                <a:latin typeface="Times New Roman" panose="02020603050405020304" pitchFamily="18" charset="0"/>
                <a:cs typeface="Times New Roman" panose="02020603050405020304" pitchFamily="18" charset="0"/>
              </a:rPr>
              <a:t>25 числа месяца</a:t>
            </a:r>
            <a:r>
              <a:rPr lang="ru-RU" dirty="0">
                <a:latin typeface="Times New Roman" panose="02020603050405020304" pitchFamily="18" charset="0"/>
                <a:cs typeface="Times New Roman" panose="02020603050405020304" pitchFamily="18" charset="0"/>
              </a:rPr>
              <a:t>, следующего за отчетным (статья 248 СК). </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От уплаты обязательных пенсионных взносов в единый накопительный пенсионный фонд </a:t>
            </a:r>
            <a:r>
              <a:rPr lang="ru-RU" b="1" dirty="0">
                <a:solidFill>
                  <a:srgbClr val="0070C0"/>
                </a:solidFill>
                <a:latin typeface="Times New Roman" panose="02020603050405020304" pitchFamily="18" charset="0"/>
                <a:cs typeface="Times New Roman" panose="02020603050405020304" pitchFamily="18" charset="0"/>
              </a:rPr>
              <a:t>освобождаются лица, указанные в пункте 3 статьи 248 СК.</a:t>
            </a:r>
          </a:p>
          <a:p>
            <a:endParaRPr lang="ru-RU" b="1" dirty="0">
              <a:solidFill>
                <a:srgbClr val="0070C0"/>
              </a:solidFill>
              <a:latin typeface="Times New Roman" panose="02020603050405020304" pitchFamily="18" charset="0"/>
              <a:cs typeface="Times New Roman" panose="02020603050405020304" pitchFamily="18" charset="0"/>
            </a:endParaRPr>
          </a:p>
          <a:p>
            <a:endParaRPr lang="ru-RU" b="1" dirty="0">
              <a:solidFill>
                <a:srgbClr val="0070C0"/>
              </a:solidFill>
              <a:latin typeface="Times New Roman" panose="02020603050405020304" pitchFamily="18" charset="0"/>
              <a:cs typeface="Times New Roman" panose="02020603050405020304" pitchFamily="18" charset="0"/>
            </a:endParaRPr>
          </a:p>
          <a:p>
            <a:endParaRPr lang="ru-RU" b="1" dirty="0">
              <a:solidFill>
                <a:srgbClr val="0070C0"/>
              </a:solidFill>
              <a:latin typeface="Times New Roman" panose="02020603050405020304" pitchFamily="18" charset="0"/>
              <a:cs typeface="Times New Roman" panose="02020603050405020304" pitchFamily="18" charset="0"/>
            </a:endParaRPr>
          </a:p>
          <a:p>
            <a:endParaRPr lang="ru-RU" b="1" dirty="0">
              <a:solidFill>
                <a:srgbClr val="0070C0"/>
              </a:solidFill>
              <a:latin typeface="Times New Roman" panose="02020603050405020304" pitchFamily="18" charset="0"/>
              <a:cs typeface="Times New Roman" panose="02020603050405020304" pitchFamily="18" charset="0"/>
            </a:endParaRPr>
          </a:p>
          <a:p>
            <a:endParaRPr b="1" dirty="0">
              <a:solidFill>
                <a:srgbClr val="0070C0"/>
              </a:solidFill>
              <a:latin typeface="Times New Roman"/>
              <a:cs typeface="Times New Roman"/>
            </a:endParaRPr>
          </a:p>
        </p:txBody>
      </p:sp>
      <p:cxnSp>
        <p:nvCxnSpPr>
          <p:cNvPr id="5" name="Straight Connector 4">
            <a:extLst>
              <a:ext uri="{FF2B5EF4-FFF2-40B4-BE49-F238E27FC236}">
                <a16:creationId xmlns:a16="http://schemas.microsoft.com/office/drawing/2014/main" id="{72DA39C1-C90E-444D-50EE-E80ED9ED7BF4}"/>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B47C7D39-FB11-A200-A5EC-E4D04D56D630}"/>
              </a:ext>
            </a:extLst>
          </p:cNvPr>
          <p:cNvSpPr txBox="1">
            <a:spLocks/>
          </p:cNvSpPr>
          <p:nvPr/>
        </p:nvSpPr>
        <p:spPr>
          <a:xfrm>
            <a:off x="185057" y="-125962"/>
            <a:ext cx="85906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11</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Обязательные пенсионные взносы.</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77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39521">
              <a:lnSpc>
                <a:spcPts val="1084"/>
              </a:lnSpc>
            </a:pPr>
            <a:fld id="{81D60167-4931-47E6-BA6A-407CBD079E47}" type="slidenum">
              <a:rPr dirty="0"/>
              <a:pPr marL="39521">
                <a:lnSpc>
                  <a:spcPts val="1084"/>
                </a:lnSpc>
              </a:pPr>
              <a:t>12</a:t>
            </a:fld>
            <a:endParaRPr dirty="0"/>
          </a:p>
        </p:txBody>
      </p:sp>
      <p:sp>
        <p:nvSpPr>
          <p:cNvPr id="2" name="object 2"/>
          <p:cNvSpPr txBox="1"/>
          <p:nvPr/>
        </p:nvSpPr>
        <p:spPr>
          <a:xfrm>
            <a:off x="327184" y="1038227"/>
            <a:ext cx="9515316" cy="6136039"/>
          </a:xfrm>
          <a:prstGeom prst="rect">
            <a:avLst/>
          </a:prstGeom>
        </p:spPr>
        <p:txBody>
          <a:bodyPr vert="horz" wrap="square" lIns="0" tIns="0" rIns="0" bIns="0" rtlCol="0">
            <a:spAutoFit/>
          </a:bodyPr>
          <a:lstStyle/>
          <a:p>
            <a:pPr algn="just" fontAlgn="base"/>
            <a:endParaRPr lang="ru-RU" sz="1100" spc="10" dirty="0">
              <a:solidFill>
                <a:srgbClr val="000000"/>
              </a:solidFill>
              <a:latin typeface="Times New Roman" panose="02020603050405020304" pitchFamily="18" charset="0"/>
              <a:ea typeface="Times New Roman" panose="02020603050405020304" pitchFamily="18" charset="0"/>
            </a:endParaRPr>
          </a:p>
          <a:p>
            <a:pPr fontAlgn="base"/>
            <a:endParaRPr lang="ru-RU" sz="800" dirty="0">
              <a:effectLst/>
              <a:latin typeface="Times New Roman" panose="02020603050405020304" pitchFamily="18" charset="0"/>
              <a:ea typeface="Times New Roman" panose="02020603050405020304" pitchFamily="18" charset="0"/>
            </a:endParaRPr>
          </a:p>
          <a:p>
            <a:pPr fontAlgn="base"/>
            <a:r>
              <a:rPr lang="ru-RU" b="1" spc="10" dirty="0">
                <a:solidFill>
                  <a:srgbClr val="00B050"/>
                </a:solidFill>
                <a:effectLst/>
                <a:latin typeface="Times New Roman" panose="02020603050405020304" pitchFamily="18" charset="0"/>
                <a:ea typeface="Times New Roman" panose="02020603050405020304" pitchFamily="18" charset="0"/>
              </a:rPr>
              <a:t>    </a:t>
            </a:r>
            <a:r>
              <a:rPr lang="ru-RU" b="1" u="sng" spc="10" dirty="0">
                <a:solidFill>
                  <a:srgbClr val="0070C0"/>
                </a:solidFill>
                <a:effectLst/>
                <a:latin typeface="Times New Roman" panose="02020603050405020304" pitchFamily="18" charset="0"/>
                <a:ea typeface="Times New Roman" panose="02020603050405020304" pitchFamily="18" charset="0"/>
              </a:rPr>
              <a:t>Под доходом</a:t>
            </a:r>
            <a:r>
              <a:rPr lang="ru-RU" spc="10" dirty="0">
                <a:solidFill>
                  <a:srgbClr val="0070C0"/>
                </a:solidFill>
                <a:effectLst/>
                <a:latin typeface="Times New Roman" panose="02020603050405020304" pitchFamily="18" charset="0"/>
                <a:ea typeface="Times New Roman" panose="02020603050405020304" pitchFamily="18" charset="0"/>
              </a:rPr>
              <a:t>, </a:t>
            </a:r>
            <a:r>
              <a:rPr lang="ru-RU" spc="10" dirty="0">
                <a:solidFill>
                  <a:srgbClr val="000000"/>
                </a:solidFill>
                <a:effectLst/>
                <a:latin typeface="Times New Roman" panose="02020603050405020304" pitchFamily="18" charset="0"/>
                <a:ea typeface="Times New Roman" panose="02020603050405020304" pitchFamily="18" charset="0"/>
              </a:rPr>
              <a:t>принимаемым для исчисления ОПВ, понимается </a:t>
            </a:r>
            <a:r>
              <a:rPr lang="ru-RU" b="1" spc="10" dirty="0">
                <a:solidFill>
                  <a:srgbClr val="0070C0"/>
                </a:solidFill>
                <a:effectLst/>
                <a:latin typeface="Times New Roman" panose="02020603050405020304" pitchFamily="18" charset="0"/>
                <a:ea typeface="Times New Roman" panose="02020603050405020304" pitchFamily="18" charset="0"/>
              </a:rPr>
              <a:t>доход,</a:t>
            </a:r>
            <a:r>
              <a:rPr lang="ru-RU" spc="10" dirty="0">
                <a:solidFill>
                  <a:srgbClr val="000000"/>
                </a:solidFill>
                <a:effectLst/>
                <a:latin typeface="Times New Roman" panose="02020603050405020304" pitchFamily="18" charset="0"/>
                <a:ea typeface="Times New Roman" panose="02020603050405020304" pitchFamily="18" charset="0"/>
              </a:rPr>
              <a:t> получаемый адвокатом, </a:t>
            </a:r>
            <a:r>
              <a:rPr lang="ru-RU" spc="10" dirty="0">
                <a:effectLst/>
                <a:latin typeface="Times New Roman" panose="02020603050405020304" pitchFamily="18" charset="0"/>
                <a:ea typeface="Times New Roman" panose="02020603050405020304" pitchFamily="18" charset="0"/>
              </a:rPr>
              <a:t>определяемый им </a:t>
            </a:r>
            <a:r>
              <a:rPr lang="ru-RU" b="1" spc="10" dirty="0">
                <a:effectLst/>
                <a:latin typeface="Times New Roman" panose="02020603050405020304" pitchFamily="18" charset="0"/>
                <a:ea typeface="Times New Roman" panose="02020603050405020304" pitchFamily="18" charset="0"/>
              </a:rPr>
              <a:t>самостоятельно</a:t>
            </a:r>
            <a:r>
              <a:rPr lang="ru-RU" spc="10" dirty="0">
                <a:effectLst/>
                <a:latin typeface="Times New Roman" panose="02020603050405020304" pitchFamily="18" charset="0"/>
                <a:ea typeface="Times New Roman" panose="02020603050405020304" pitchFamily="18" charset="0"/>
              </a:rPr>
              <a:t> </a:t>
            </a:r>
            <a:r>
              <a:rPr lang="ru-RU" b="1" u="sng" spc="10" dirty="0">
                <a:solidFill>
                  <a:srgbClr val="FF0000"/>
                </a:solidFill>
                <a:effectLst/>
                <a:latin typeface="Times New Roman" panose="02020603050405020304" pitchFamily="18" charset="0"/>
                <a:ea typeface="Times New Roman" panose="02020603050405020304" pitchFamily="18" charset="0"/>
              </a:rPr>
              <a:t>для уплаты социальных отчислений</a:t>
            </a:r>
            <a:r>
              <a:rPr lang="ru-RU" spc="10" dirty="0">
                <a:effectLst/>
                <a:latin typeface="Times New Roman" panose="02020603050405020304" pitchFamily="18" charset="0"/>
                <a:ea typeface="Times New Roman" panose="02020603050405020304" pitchFamily="18" charset="0"/>
              </a:rPr>
              <a:t>,</a:t>
            </a:r>
            <a:r>
              <a:rPr lang="ru-RU" spc="10" dirty="0">
                <a:solidFill>
                  <a:srgbClr val="000000"/>
                </a:solidFill>
                <a:effectLst/>
                <a:latin typeface="Times New Roman" panose="02020603050405020304" pitchFamily="18" charset="0"/>
                <a:ea typeface="Times New Roman" panose="02020603050405020304" pitchFamily="18" charset="0"/>
              </a:rPr>
              <a:t> за исключением доходов, с которых не уплачиваются обязательные пенсионные взносы, но           </a:t>
            </a:r>
            <a:r>
              <a:rPr lang="ru-RU" b="1" spc="10" dirty="0">
                <a:solidFill>
                  <a:srgbClr val="0070C0"/>
                </a:solidFill>
                <a:effectLst/>
                <a:latin typeface="Times New Roman" panose="02020603050405020304" pitchFamily="18" charset="0"/>
                <a:ea typeface="Times New Roman" panose="02020603050405020304" pitchFamily="18" charset="0"/>
              </a:rPr>
              <a:t>не более дохода, </a:t>
            </a:r>
            <a:r>
              <a:rPr lang="ru-RU" spc="10" dirty="0">
                <a:effectLst/>
                <a:latin typeface="Times New Roman" panose="02020603050405020304" pitchFamily="18" charset="0"/>
                <a:ea typeface="Times New Roman" panose="02020603050405020304" pitchFamily="18" charset="0"/>
              </a:rPr>
              <a:t>определяемого для целей </a:t>
            </a:r>
            <a:r>
              <a:rPr lang="ru-RU" b="1" spc="10" dirty="0">
                <a:solidFill>
                  <a:srgbClr val="0070C0"/>
                </a:solidFill>
                <a:effectLst/>
                <a:latin typeface="Times New Roman" panose="02020603050405020304" pitchFamily="18" charset="0"/>
                <a:ea typeface="Times New Roman" panose="02020603050405020304" pitchFamily="18" charset="0"/>
              </a:rPr>
              <a:t>налогообложения </a:t>
            </a:r>
            <a:r>
              <a:rPr lang="ru-RU" spc="10" dirty="0">
                <a:solidFill>
                  <a:srgbClr val="000000"/>
                </a:solidFill>
                <a:effectLst/>
                <a:latin typeface="Times New Roman" panose="02020603050405020304" pitchFamily="18" charset="0"/>
                <a:ea typeface="Times New Roman" panose="02020603050405020304" pitchFamily="18" charset="0"/>
              </a:rPr>
              <a:t>в соответствии с  НК.</a:t>
            </a:r>
            <a:endParaRPr lang="en-US" spc="10" dirty="0">
              <a:solidFill>
                <a:srgbClr val="000000"/>
              </a:solidFill>
              <a:effectLst/>
              <a:latin typeface="Times New Roman" panose="02020603050405020304" pitchFamily="18" charset="0"/>
              <a:ea typeface="Times New Roman" panose="02020603050405020304" pitchFamily="18" charset="0"/>
            </a:endParaRPr>
          </a:p>
          <a:p>
            <a:pPr algn="just" fontAlgn="base"/>
            <a:endParaRPr lang="en-US" sz="800" spc="10" dirty="0">
              <a:solidFill>
                <a:srgbClr val="000000"/>
              </a:solidFill>
              <a:effectLst/>
              <a:latin typeface="Times New Roman" panose="02020603050405020304" pitchFamily="18" charset="0"/>
              <a:ea typeface="Times New Roman" panose="02020603050405020304" pitchFamily="18" charset="0"/>
            </a:endParaRPr>
          </a:p>
          <a:p>
            <a:pPr algn="just" fontAlgn="base"/>
            <a:endParaRPr lang="ru-RU" spc="10" dirty="0">
              <a:solidFill>
                <a:srgbClr val="000000"/>
              </a:solidFill>
              <a:effectLst/>
              <a:latin typeface="Times New Roman" panose="02020603050405020304" pitchFamily="18" charset="0"/>
              <a:ea typeface="Times New Roman" panose="02020603050405020304" pitchFamily="18" charset="0"/>
            </a:endParaRPr>
          </a:p>
          <a:p>
            <a:pPr algn="just" fontAlgn="base"/>
            <a:endParaRPr lang="ru-RU" spc="10" dirty="0">
              <a:solidFill>
                <a:srgbClr val="000000"/>
              </a:solidFill>
              <a:effectLst/>
              <a:latin typeface="Times New Roman" panose="02020603050405020304" pitchFamily="18" charset="0"/>
              <a:ea typeface="Times New Roman" panose="02020603050405020304" pitchFamily="18" charset="0"/>
            </a:endParaRPr>
          </a:p>
          <a:p>
            <a:pPr algn="l" fontAlgn="base"/>
            <a:endParaRPr lang="ru-RU" sz="1100" spc="10" dirty="0">
              <a:solidFill>
                <a:srgbClr val="000000"/>
              </a:solidFill>
              <a:latin typeface="Times New Roman" panose="02020603050405020304" pitchFamily="18" charset="0"/>
              <a:ea typeface="Times New Roman" panose="02020603050405020304" pitchFamily="18" charset="0"/>
            </a:endParaRPr>
          </a:p>
          <a:p>
            <a:pPr algn="just" fontAlgn="base"/>
            <a:endParaRPr lang="ru-RU" sz="1100" spc="10" dirty="0">
              <a:solidFill>
                <a:srgbClr val="FFC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fontAlgn="base"/>
            <a:endParaRPr lang="ru-RU" sz="1100" spc="10" dirty="0">
              <a:solidFill>
                <a:srgbClr val="000000"/>
              </a:solidFill>
              <a:latin typeface="Times New Roman" panose="02020603050405020304" pitchFamily="18" charset="0"/>
              <a:cs typeface="Times New Roman"/>
            </a:endParaRPr>
          </a:p>
          <a:p>
            <a:pPr algn="just">
              <a:lnSpc>
                <a:spcPct val="115000"/>
              </a:lnSpc>
              <a:spcAft>
                <a:spcPts val="800"/>
              </a:spcAft>
              <a:buNone/>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МРЗП</a:t>
            </a:r>
            <a:r>
              <a:rPr lang="ru-RU"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effectLst/>
                <a:latin typeface="Times New Roman" panose="02020603050405020304" pitchFamily="18" charset="0"/>
                <a:ea typeface="Aptos" panose="020B0004020202020204" pitchFamily="34" charset="0"/>
                <a:cs typeface="Times New Roman" panose="02020603050405020304" pitchFamily="18" charset="0"/>
              </a:rPr>
              <a:t>доход</a:t>
            </a: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t>
            </a:r>
            <a:r>
              <a:rPr lang="ru-RU"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50 МРЗП</a:t>
            </a:r>
            <a:endParaRPr lang="ru-KZ" sz="18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85 000 тенге    </a:t>
            </a:r>
            <a:r>
              <a:rPr lang="ru-RU"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t>
            </a: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effectLst/>
                <a:latin typeface="Times New Roman" panose="02020603050405020304" pitchFamily="18" charset="0"/>
                <a:ea typeface="Aptos" panose="020B0004020202020204" pitchFamily="34" charset="0"/>
                <a:cs typeface="Times New Roman" panose="02020603050405020304" pitchFamily="18" charset="0"/>
              </a:rPr>
              <a:t>доход</a:t>
            </a: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4 250 000 тенге</a:t>
            </a:r>
            <a:endParaRPr lang="ru-RU" sz="1100" b="1" spc="10" dirty="0">
              <a:solidFill>
                <a:srgbClr val="0070C0"/>
              </a:solidFill>
              <a:latin typeface="Times New Roman" panose="02020603050405020304" pitchFamily="18" charset="0"/>
              <a:cs typeface="Times New Roman"/>
            </a:endParaRPr>
          </a:p>
          <a:p>
            <a:pPr algn="just" fontAlgn="base"/>
            <a:endParaRPr sz="1100" dirty="0">
              <a:latin typeface="Times New Roman"/>
              <a:cs typeface="Times New Roman"/>
            </a:endParaRPr>
          </a:p>
        </p:txBody>
      </p:sp>
      <p:cxnSp>
        <p:nvCxnSpPr>
          <p:cNvPr id="4" name="Straight Connector 3"/>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p:cNvSpPr txBox="1">
            <a:spLocks/>
          </p:cNvSpPr>
          <p:nvPr/>
        </p:nvSpPr>
        <p:spPr>
          <a:xfrm>
            <a:off x="327184" y="123830"/>
            <a:ext cx="8448516" cy="4910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12. Обязательные пенсионные взносы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2ACAAC0F-A6B6-9174-9803-1BDF8140C8C9}"/>
              </a:ext>
            </a:extLst>
          </p:cNvPr>
          <p:cNvSpPr/>
          <p:nvPr/>
        </p:nvSpPr>
        <p:spPr>
          <a:xfrm>
            <a:off x="327184" y="2562226"/>
            <a:ext cx="9286716" cy="3146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ru-RU" sz="1200" spc="10" dirty="0">
                <a:solidFill>
                  <a:srgbClr val="000000"/>
                </a:solidFill>
                <a:latin typeface="Times New Roman" panose="02020603050405020304" pitchFamily="18" charset="0"/>
                <a:ea typeface="Times New Roman" panose="02020603050405020304" pitchFamily="18" charset="0"/>
              </a:rPr>
              <a:t> </a:t>
            </a:r>
            <a:r>
              <a:rPr lang="ru-RU" spc="10" dirty="0">
                <a:solidFill>
                  <a:srgbClr val="000000"/>
                </a:solidFill>
                <a:latin typeface="Times New Roman" panose="02020603050405020304" pitchFamily="18" charset="0"/>
                <a:ea typeface="Times New Roman" panose="02020603050405020304" pitchFamily="18" charset="0"/>
              </a:rPr>
              <a:t>   </a:t>
            </a:r>
            <a:r>
              <a:rPr lang="ru-RU" spc="10" dirty="0">
                <a:solidFill>
                  <a:srgbClr val="FFC000"/>
                </a:solidFill>
                <a:latin typeface="Times New Roman" panose="02020603050405020304" pitchFamily="18" charset="0"/>
                <a:ea typeface="Times New Roman" panose="02020603050405020304" pitchFamily="18" charset="0"/>
              </a:rPr>
              <a:t>  </a:t>
            </a:r>
            <a:r>
              <a:rPr lang="en-US" spc="10" dirty="0">
                <a:solidFill>
                  <a:srgbClr val="FFC000"/>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При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этом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принимаемый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для</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 исчисления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ОПВ</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 </a:t>
            </a:r>
            <a:r>
              <a:rPr lang="ru-RU" b="1" spc="10" dirty="0">
                <a:solidFill>
                  <a:srgbClr val="FF0000"/>
                </a:solidFill>
                <a:latin typeface="Times New Roman" panose="02020603050405020304" pitchFamily="18" charset="0"/>
                <a:ea typeface="Times New Roman" panose="02020603050405020304" pitchFamily="18" charset="0"/>
              </a:rPr>
              <a:t>доход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в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месяц </a:t>
            </a:r>
            <a:r>
              <a:rPr lang="en-US" spc="10" dirty="0">
                <a:solidFill>
                  <a:schemeClr val="bg1"/>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не </a:t>
            </a:r>
            <a:r>
              <a:rPr lang="en-US" b="1" spc="10" dirty="0">
                <a:solidFill>
                  <a:srgbClr val="FFC000"/>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должен </a:t>
            </a:r>
            <a:r>
              <a:rPr lang="en-US" b="1" spc="10" dirty="0">
                <a:solidFill>
                  <a:srgbClr val="FFC000"/>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превышать </a:t>
            </a:r>
            <a:r>
              <a:rPr lang="en-US" b="1" spc="10" dirty="0">
                <a:solidFill>
                  <a:srgbClr val="FFC000"/>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50-кратный</a:t>
            </a:r>
            <a:r>
              <a:rPr lang="ru-RU" spc="10" dirty="0">
                <a:solidFill>
                  <a:srgbClr val="FFC000"/>
                </a:solidFill>
                <a:latin typeface="Times New Roman" panose="02020603050405020304" pitchFamily="18" charset="0"/>
                <a:ea typeface="Times New Roman" panose="02020603050405020304" pitchFamily="18" charset="0"/>
              </a:rPr>
              <a:t> </a:t>
            </a:r>
            <a:r>
              <a:rPr lang="en-US" spc="10" dirty="0">
                <a:solidFill>
                  <a:srgbClr val="FFC000"/>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минимальный </a:t>
            </a:r>
            <a:r>
              <a:rPr lang="en-US" b="1" spc="10" dirty="0">
                <a:solidFill>
                  <a:srgbClr val="FFC000"/>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размер</a:t>
            </a:r>
            <a:r>
              <a:rPr lang="en-US" b="1" spc="10" dirty="0">
                <a:solidFill>
                  <a:srgbClr val="FFC000"/>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 заработной </a:t>
            </a:r>
            <a:r>
              <a:rPr lang="en-US" b="1" spc="10" dirty="0">
                <a:solidFill>
                  <a:srgbClr val="FFC000"/>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платы</a:t>
            </a:r>
            <a:r>
              <a:rPr lang="ru-RU" dirty="0">
                <a:solidFill>
                  <a:srgbClr val="FFC000"/>
                </a:solidFill>
                <a:latin typeface="Times New Roman"/>
                <a:cs typeface="Times New Roman"/>
              </a:rPr>
              <a:t> </a:t>
            </a:r>
            <a:r>
              <a:rPr lang="ru-RU" spc="10" dirty="0">
                <a:solidFill>
                  <a:schemeClr val="bg1"/>
                </a:solidFill>
                <a:latin typeface="Times New Roman" panose="02020603050405020304" pitchFamily="18" charset="0"/>
                <a:ea typeface="Times New Roman" panose="02020603050405020304" pitchFamily="18" charset="0"/>
              </a:rPr>
              <a:t>установленный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на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соответствующий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финансовый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год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законом о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республиканском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бюджете</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 (подпункт 2)</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 пункта 1 статьи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249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СК). В </a:t>
            </a:r>
            <a:r>
              <a:rPr lang="ru-RU" i="1" dirty="0">
                <a:solidFill>
                  <a:schemeClr val="bg1"/>
                </a:solidFill>
                <a:latin typeface="Times New Roman"/>
                <a:cs typeface="Times New Roman"/>
              </a:rPr>
              <a:t> 2025 г. 10 % </a:t>
            </a:r>
            <a:r>
              <a:rPr lang="en-US" i="1" dirty="0">
                <a:solidFill>
                  <a:schemeClr val="bg1"/>
                </a:solidFill>
                <a:latin typeface="Times New Roman"/>
                <a:cs typeface="Times New Roman"/>
              </a:rPr>
              <a:t> </a:t>
            </a:r>
            <a:r>
              <a:rPr lang="ru-RU" i="1" dirty="0">
                <a:solidFill>
                  <a:schemeClr val="bg1"/>
                </a:solidFill>
                <a:latin typeface="Times New Roman"/>
                <a:cs typeface="Times New Roman"/>
              </a:rPr>
              <a:t>от </a:t>
            </a:r>
            <a:r>
              <a:rPr lang="en-US" i="1" dirty="0">
                <a:solidFill>
                  <a:schemeClr val="bg1"/>
                </a:solidFill>
                <a:latin typeface="Times New Roman"/>
                <a:cs typeface="Times New Roman"/>
              </a:rPr>
              <a:t> </a:t>
            </a:r>
            <a:r>
              <a:rPr lang="ru-RU" i="1" dirty="0">
                <a:solidFill>
                  <a:schemeClr val="bg1"/>
                </a:solidFill>
                <a:latin typeface="Times New Roman"/>
                <a:cs typeface="Times New Roman"/>
              </a:rPr>
              <a:t>4 250  000 </a:t>
            </a:r>
            <a:r>
              <a:rPr lang="en-US" i="1" dirty="0">
                <a:solidFill>
                  <a:schemeClr val="bg1"/>
                </a:solidFill>
                <a:latin typeface="Times New Roman"/>
                <a:cs typeface="Times New Roman"/>
              </a:rPr>
              <a:t> </a:t>
            </a:r>
            <a:r>
              <a:rPr lang="ru-RU" i="1" spc="-5" dirty="0">
                <a:solidFill>
                  <a:schemeClr val="bg1"/>
                </a:solidFill>
                <a:latin typeface="Times New Roman"/>
                <a:cs typeface="Times New Roman"/>
              </a:rPr>
              <a:t>тенге </a:t>
            </a:r>
            <a:r>
              <a:rPr lang="en-US" i="1" spc="-5" dirty="0">
                <a:solidFill>
                  <a:schemeClr val="bg1"/>
                </a:solidFill>
                <a:latin typeface="Times New Roman"/>
                <a:cs typeface="Times New Roman"/>
              </a:rPr>
              <a:t> </a:t>
            </a:r>
            <a:r>
              <a:rPr lang="ru-RU" i="1" spc="-5" dirty="0">
                <a:solidFill>
                  <a:schemeClr val="bg1"/>
                </a:solidFill>
                <a:latin typeface="Times New Roman"/>
                <a:cs typeface="Times New Roman"/>
              </a:rPr>
              <a:t> составляет 425 000</a:t>
            </a:r>
            <a:r>
              <a:rPr lang="ru-RU" b="1" i="1" dirty="0">
                <a:solidFill>
                  <a:schemeClr val="bg1"/>
                </a:solidFill>
                <a:latin typeface="Times New Roman"/>
                <a:cs typeface="Times New Roman"/>
              </a:rPr>
              <a:t> </a:t>
            </a:r>
            <a:r>
              <a:rPr lang="ru-RU" i="1" spc="-5" dirty="0">
                <a:solidFill>
                  <a:schemeClr val="bg1"/>
                </a:solidFill>
                <a:latin typeface="Times New Roman"/>
                <a:cs typeface="Times New Roman"/>
              </a:rPr>
              <a:t>тенге.</a:t>
            </a:r>
            <a:endParaRPr lang="ru-RU" spc="10" dirty="0">
              <a:solidFill>
                <a:schemeClr val="bg1"/>
              </a:solidFill>
              <a:latin typeface="Times New Roman" panose="02020603050405020304" pitchFamily="18" charset="0"/>
              <a:ea typeface="Times New Roman" panose="02020603050405020304" pitchFamily="18" charset="0"/>
            </a:endParaRPr>
          </a:p>
          <a:p>
            <a:pPr fontAlgn="base"/>
            <a:endParaRPr lang="ru-RU" sz="800" dirty="0">
              <a:solidFill>
                <a:srgbClr val="FFC000"/>
              </a:solidFill>
              <a:latin typeface="Times New Roman" panose="02020603050405020304" pitchFamily="18" charset="0"/>
              <a:ea typeface="Times New Roman" panose="02020603050405020304" pitchFamily="18" charset="0"/>
            </a:endParaRPr>
          </a:p>
          <a:p>
            <a:pPr fontAlgn="base"/>
            <a:r>
              <a:rPr lang="ru-RU" spc="10" dirty="0">
                <a:solidFill>
                  <a:srgbClr val="FFC000"/>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В случае,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если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доход</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 указанных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лиц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составляет </a:t>
            </a:r>
            <a:r>
              <a:rPr lang="ru-RU" b="1" spc="10" dirty="0">
                <a:solidFill>
                  <a:srgbClr val="FFC000"/>
                </a:solidFill>
                <a:latin typeface="Times New Roman" panose="02020603050405020304" pitchFamily="18" charset="0"/>
                <a:ea typeface="Times New Roman" panose="02020603050405020304" pitchFamily="18" charset="0"/>
              </a:rPr>
              <a:t>менее 1-кратного размера</a:t>
            </a:r>
            <a:r>
              <a:rPr lang="ru-RU" spc="10" dirty="0">
                <a:solidFill>
                  <a:srgbClr val="FFC000"/>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минимальной  заработной </a:t>
            </a:r>
            <a:r>
              <a:rPr lang="en-US" b="1" spc="10" dirty="0">
                <a:solidFill>
                  <a:srgbClr val="FFC000"/>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платы</a:t>
            </a:r>
            <a:r>
              <a:rPr lang="ru-RU" spc="-5" dirty="0">
                <a:solidFill>
                  <a:schemeClr val="bg1"/>
                </a:solidFill>
                <a:latin typeface="Times New Roman"/>
                <a:cs typeface="Times New Roman"/>
              </a:rPr>
              <a:t>)</a:t>
            </a:r>
            <a:r>
              <a:rPr lang="ru-RU" spc="10" dirty="0">
                <a:solidFill>
                  <a:schemeClr val="bg1"/>
                </a:solidFill>
                <a:latin typeface="Times New Roman" panose="02020603050405020304" pitchFamily="18" charset="0"/>
                <a:ea typeface="Times New Roman" panose="02020603050405020304" pitchFamily="18" charset="0"/>
              </a:rPr>
              <a:t>, установленного на соответствующий финансовый год законом о республиканском бюджете </a:t>
            </a:r>
            <a:r>
              <a:rPr lang="ru-RU" i="1" dirty="0">
                <a:solidFill>
                  <a:schemeClr val="bg1"/>
                </a:solidFill>
                <a:latin typeface="Times New Roman"/>
                <a:cs typeface="Times New Roman"/>
              </a:rPr>
              <a:t>( в 2025 г. 10 %</a:t>
            </a:r>
            <a:r>
              <a:rPr lang="en-US" i="1" dirty="0">
                <a:solidFill>
                  <a:schemeClr val="bg1"/>
                </a:solidFill>
                <a:latin typeface="Times New Roman"/>
                <a:cs typeface="Times New Roman"/>
              </a:rPr>
              <a:t> </a:t>
            </a:r>
            <a:r>
              <a:rPr lang="ru-RU" i="1" dirty="0">
                <a:solidFill>
                  <a:schemeClr val="bg1"/>
                </a:solidFill>
                <a:latin typeface="Times New Roman"/>
                <a:cs typeface="Times New Roman"/>
              </a:rPr>
              <a:t> от 85 000  тенге </a:t>
            </a:r>
            <a:r>
              <a:rPr lang="ru-RU" i="1" spc="-5" dirty="0">
                <a:solidFill>
                  <a:schemeClr val="bg1"/>
                </a:solidFill>
                <a:latin typeface="Times New Roman"/>
                <a:cs typeface="Times New Roman"/>
              </a:rPr>
              <a:t>составляет  8 500</a:t>
            </a:r>
            <a:r>
              <a:rPr lang="ru-RU" i="1" dirty="0">
                <a:solidFill>
                  <a:schemeClr val="bg1"/>
                </a:solidFill>
                <a:latin typeface="Times New Roman"/>
                <a:cs typeface="Times New Roman"/>
              </a:rPr>
              <a:t> </a:t>
            </a:r>
            <a:r>
              <a:rPr lang="ru-RU" i="1" spc="-5" dirty="0">
                <a:solidFill>
                  <a:schemeClr val="bg1"/>
                </a:solidFill>
                <a:latin typeface="Times New Roman"/>
                <a:cs typeface="Times New Roman"/>
              </a:rPr>
              <a:t>тенге)</a:t>
            </a:r>
            <a:r>
              <a:rPr lang="ru-RU" i="1"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они </a:t>
            </a:r>
            <a:r>
              <a:rPr lang="ru-RU" b="1" u="sng" spc="10" dirty="0">
                <a:solidFill>
                  <a:srgbClr val="FFC000"/>
                </a:solidFill>
                <a:latin typeface="Times New Roman" panose="02020603050405020304" pitchFamily="18" charset="0"/>
                <a:ea typeface="Times New Roman" panose="02020603050405020304" pitchFamily="18" charset="0"/>
              </a:rPr>
              <a:t>вправе</a:t>
            </a:r>
            <a:r>
              <a:rPr lang="ru-RU" spc="10" dirty="0">
                <a:solidFill>
                  <a:srgbClr val="FFC000"/>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уплачивать ОПВ </a:t>
            </a:r>
            <a:r>
              <a:rPr lang="en-US" spc="10" dirty="0">
                <a:solidFill>
                  <a:schemeClr val="bg1"/>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с 1-кратного</a:t>
            </a:r>
            <a:r>
              <a:rPr lang="en-US" b="1" spc="10" dirty="0">
                <a:solidFill>
                  <a:srgbClr val="FFC000"/>
                </a:solidFill>
                <a:latin typeface="Times New Roman" panose="02020603050405020304" pitchFamily="18" charset="0"/>
                <a:ea typeface="Times New Roman" panose="02020603050405020304" pitchFamily="18" charset="0"/>
              </a:rPr>
              <a:t>  </a:t>
            </a:r>
            <a:r>
              <a:rPr lang="ru-RU" b="1" spc="10" dirty="0">
                <a:solidFill>
                  <a:srgbClr val="FFC000"/>
                </a:solidFill>
                <a:latin typeface="Times New Roman" panose="02020603050405020304" pitchFamily="18" charset="0"/>
                <a:ea typeface="Times New Roman" panose="02020603050405020304" pitchFamily="18" charset="0"/>
              </a:rPr>
              <a:t>размера минимальной заработной платы,  </a:t>
            </a:r>
            <a:r>
              <a:rPr lang="ru-RU" spc="10" dirty="0">
                <a:solidFill>
                  <a:schemeClr val="bg1"/>
                </a:solidFill>
                <a:latin typeface="Times New Roman" panose="02020603050405020304" pitchFamily="18" charset="0"/>
                <a:ea typeface="Times New Roman" panose="02020603050405020304" pitchFamily="18" charset="0"/>
              </a:rPr>
              <a:t>установленного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на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соответствующий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финансовый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год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законом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о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республиканском бюджете (подпункт 2)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пункта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1 статьи </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249</a:t>
            </a:r>
            <a:r>
              <a:rPr lang="en-US" spc="10" dirty="0">
                <a:solidFill>
                  <a:schemeClr val="bg1"/>
                </a:solidFill>
                <a:latin typeface="Times New Roman" panose="02020603050405020304" pitchFamily="18" charset="0"/>
                <a:ea typeface="Times New Roman" panose="02020603050405020304" pitchFamily="18" charset="0"/>
              </a:rPr>
              <a:t> </a:t>
            </a:r>
            <a:r>
              <a:rPr lang="ru-RU" spc="10" dirty="0">
                <a:solidFill>
                  <a:schemeClr val="bg1"/>
                </a:solidFill>
                <a:latin typeface="Times New Roman" panose="02020603050405020304" pitchFamily="18" charset="0"/>
                <a:ea typeface="Times New Roman" panose="02020603050405020304" pitchFamily="18" charset="0"/>
              </a:rPr>
              <a:t> СК).</a:t>
            </a:r>
            <a:endParaRPr lang="ru-RU" sz="2000" dirty="0">
              <a:solidFill>
                <a:schemeClr val="bg1"/>
              </a:solidFill>
              <a:latin typeface="Times New Roman"/>
              <a:cs typeface="Times New Roman"/>
            </a:endParaRPr>
          </a:p>
        </p:txBody>
      </p:sp>
    </p:spTree>
    <p:extLst>
      <p:ext uri="{BB962C8B-B14F-4D97-AF65-F5344CB8AC3E}">
        <p14:creationId xmlns:p14="http://schemas.microsoft.com/office/powerpoint/2010/main" val="662041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46101" y="2181228"/>
            <a:ext cx="8763000" cy="419099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ru-RU" sz="2800" b="1"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u="sng"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ВЫВОДЫ: </a:t>
            </a:r>
          </a:p>
          <a:p>
            <a:pPr algn="just">
              <a:lnSpc>
                <a:spcPct val="107000"/>
              </a:lnSpc>
              <a:spcAft>
                <a:spcPts val="800"/>
              </a:spcAft>
            </a:pPr>
            <a:endParaRPr lang="ru-RU" sz="2000" b="1" u="sng"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u-RU" b="1" kern="100" dirty="0">
                <a:latin typeface="Times New Roman" panose="02020603050405020304" pitchFamily="18" charset="0"/>
                <a:ea typeface="Calibri" panose="020F0502020204030204" pitchFamily="34" charset="0"/>
                <a:cs typeface="Times New Roman" panose="02020603050405020304" pitchFamily="18" charset="0"/>
              </a:rPr>
              <a:t>     </a:t>
            </a:r>
            <a:r>
              <a:rPr lang="ru-RU" sz="2000" b="1" kern="100" dirty="0">
                <a:effectLst/>
                <a:latin typeface="Times New Roman" panose="02020603050405020304" pitchFamily="18" charset="0"/>
                <a:ea typeface="Calibri" panose="020F0502020204030204" pitchFamily="34" charset="0"/>
                <a:cs typeface="Times New Roman" panose="02020603050405020304" pitchFamily="18" charset="0"/>
              </a:rPr>
              <a:t>В соответствии с нормами Социального кодекса Республики Казахстан </a:t>
            </a:r>
            <a:r>
              <a:rPr lang="ru-RU" sz="2000" b="1" kern="100" dirty="0">
                <a:latin typeface="Times New Roman" panose="02020603050405020304" pitchFamily="18" charset="0"/>
                <a:ea typeface="Calibri" panose="020F0502020204030204" pitchFamily="34" charset="0"/>
                <a:cs typeface="Times New Roman" panose="02020603050405020304" pitchFamily="18" charset="0"/>
              </a:rPr>
              <a:t>                         </a:t>
            </a:r>
            <a:r>
              <a:rPr lang="ru-RU" sz="2000" b="1" kern="100" dirty="0">
                <a:effectLst/>
                <a:latin typeface="Times New Roman" panose="02020603050405020304" pitchFamily="18" charset="0"/>
                <a:ea typeface="Calibri" panose="020F0502020204030204" pitchFamily="34" charset="0"/>
                <a:cs typeface="Times New Roman" panose="02020603050405020304" pitchFamily="18" charset="0"/>
              </a:rPr>
              <a:t>адвокаты   обязаны   уплачивать  социальные  отчисления  и </a:t>
            </a:r>
            <a:r>
              <a:rPr lang="ru-RU" sz="2000" b="1" kern="100" dirty="0">
                <a:latin typeface="Times New Roman" panose="02020603050405020304" pitchFamily="18" charset="0"/>
                <a:ea typeface="Calibri" panose="020F0502020204030204" pitchFamily="34" charset="0"/>
                <a:cs typeface="Times New Roman" panose="02020603050405020304" pitchFamily="18" charset="0"/>
              </a:rPr>
              <a:t>обязательные  </a:t>
            </a:r>
            <a:r>
              <a:rPr lang="ru-RU" sz="2000" b="1" kern="100" dirty="0">
                <a:effectLst/>
                <a:latin typeface="Times New Roman" panose="02020603050405020304" pitchFamily="18" charset="0"/>
                <a:ea typeface="Calibri" panose="020F0502020204030204" pitchFamily="34" charset="0"/>
                <a:cs typeface="Times New Roman" panose="02020603050405020304" pitchFamily="18" charset="0"/>
              </a:rPr>
              <a:t>пенсионные взносы </a:t>
            </a:r>
            <a:r>
              <a:rPr lang="ru-RU" sz="20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 одинаковой суммы дохода</a:t>
            </a:r>
            <a:r>
              <a:rPr lang="ru-RU" sz="20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000" b="1" kern="100" dirty="0">
                <a:latin typeface="Times New Roman" panose="02020603050405020304" pitchFamily="18" charset="0"/>
                <a:ea typeface="Calibri" panose="020F0502020204030204" pitchFamily="34" charset="0"/>
                <a:cs typeface="Times New Roman" panose="02020603050405020304" pitchFamily="18" charset="0"/>
              </a:rPr>
              <a:t> определяемого самостоятельно.                    </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u-RU"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b="1" kern="100" dirty="0">
                <a:latin typeface="Times New Roman" panose="02020603050405020304" pitchFamily="18" charset="0"/>
                <a:ea typeface="Calibri" panose="020F0502020204030204" pitchFamily="34" charset="0"/>
                <a:cs typeface="Times New Roman" panose="02020603050405020304" pitchFamily="18" charset="0"/>
              </a:rPr>
              <a:t>                         </a:t>
            </a:r>
            <a:endParaRPr lang="ru-RU"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p:cNvCxnSpPr/>
          <p:nvPr/>
        </p:nvCxnSpPr>
        <p:spPr>
          <a:xfrm>
            <a:off x="159139"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p:cNvSpPr txBox="1">
            <a:spLocks/>
          </p:cNvSpPr>
          <p:nvPr/>
        </p:nvSpPr>
        <p:spPr>
          <a:xfrm>
            <a:off x="159139" y="-94208"/>
            <a:ext cx="85906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13. Обязательные пенсионные взносы – продолжение. </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2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85057" y="1419226"/>
            <a:ext cx="9573714" cy="25145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bg1"/>
              </a:solidFill>
            </a:endParaRPr>
          </a:p>
        </p:txBody>
      </p:sp>
      <p:sp>
        <p:nvSpPr>
          <p:cNvPr id="3" name="object 3"/>
          <p:cNvSpPr txBox="1"/>
          <p:nvPr/>
        </p:nvSpPr>
        <p:spPr>
          <a:xfrm>
            <a:off x="9599489" y="6613153"/>
            <a:ext cx="159281" cy="141064"/>
          </a:xfrm>
          <a:prstGeom prst="rect">
            <a:avLst/>
          </a:prstGeom>
        </p:spPr>
        <p:txBody>
          <a:bodyPr vert="horz" wrap="square" lIns="0" tIns="0" rIns="0" bIns="0" rtlCol="0">
            <a:spAutoFit/>
          </a:bodyPr>
          <a:lstStyle/>
          <a:p>
            <a:pPr marL="11976">
              <a:lnSpc>
                <a:spcPts val="1084"/>
              </a:lnSpc>
            </a:pPr>
            <a:r>
              <a:rPr sz="1037" dirty="0">
                <a:latin typeface="Calibri"/>
                <a:cs typeface="Calibri"/>
              </a:rPr>
              <a:t>0</a:t>
            </a:r>
          </a:p>
        </p:txBody>
      </p:sp>
      <p:sp>
        <p:nvSpPr>
          <p:cNvPr id="2" name="object 2"/>
          <p:cNvSpPr txBox="1"/>
          <p:nvPr/>
        </p:nvSpPr>
        <p:spPr>
          <a:xfrm>
            <a:off x="206101" y="1190625"/>
            <a:ext cx="9573714" cy="5380960"/>
          </a:xfrm>
          <a:prstGeom prst="rect">
            <a:avLst/>
          </a:prstGeom>
        </p:spPr>
        <p:txBody>
          <a:bodyPr vert="horz" wrap="square" lIns="0" tIns="0" rIns="0" bIns="0" rtlCol="0">
            <a:spAutoFit/>
          </a:bodyPr>
          <a:lstStyle/>
          <a:p>
            <a:pPr marL="11976" marR="1179646" indent="423954" algn="just">
              <a:lnSpc>
                <a:spcPts val="1943"/>
              </a:lnSpc>
            </a:pPr>
            <a:endParaRPr lang="ru-RU" b="1" spc="-5" dirty="0">
              <a:solidFill>
                <a:srgbClr val="FFC000"/>
              </a:solidFill>
              <a:latin typeface="Times New Roman"/>
              <a:cs typeface="Times New Roman"/>
            </a:endParaRPr>
          </a:p>
          <a:p>
            <a:pPr marL="11976" marR="1179646" indent="423954" algn="just">
              <a:lnSpc>
                <a:spcPts val="1943"/>
              </a:lnSpc>
            </a:pPr>
            <a:endParaRPr lang="ru-RU" b="1" spc="-5" dirty="0">
              <a:solidFill>
                <a:srgbClr val="FFC000"/>
              </a:solidFill>
              <a:latin typeface="Times New Roman"/>
              <a:cs typeface="Times New Roman"/>
            </a:endParaRPr>
          </a:p>
          <a:p>
            <a:pPr marL="11976" marR="1179646" indent="423954" algn="just">
              <a:lnSpc>
                <a:spcPct val="150000"/>
              </a:lnSpc>
            </a:pPr>
            <a:r>
              <a:rPr sz="2400" b="1" spc="-5" dirty="0" err="1">
                <a:solidFill>
                  <a:srgbClr val="FFC000"/>
                </a:solidFill>
                <a:latin typeface="Times New Roman"/>
                <a:cs typeface="Times New Roman"/>
              </a:rPr>
              <a:t>Обязательные</a:t>
            </a:r>
            <a:r>
              <a:rPr sz="2400" b="1" spc="-5" dirty="0">
                <a:solidFill>
                  <a:srgbClr val="FFC000"/>
                </a:solidFill>
                <a:latin typeface="Times New Roman"/>
                <a:cs typeface="Times New Roman"/>
              </a:rPr>
              <a:t> пенсионные </a:t>
            </a:r>
            <a:r>
              <a:rPr sz="2400" b="1" dirty="0" err="1">
                <a:solidFill>
                  <a:srgbClr val="FFC000"/>
                </a:solidFill>
                <a:latin typeface="Times New Roman"/>
                <a:cs typeface="Times New Roman"/>
              </a:rPr>
              <a:t>взносы</a:t>
            </a:r>
            <a:r>
              <a:rPr sz="2400" b="1" dirty="0">
                <a:solidFill>
                  <a:srgbClr val="FFC000"/>
                </a:solidFill>
                <a:latin typeface="Times New Roman"/>
                <a:cs typeface="Times New Roman"/>
              </a:rPr>
              <a:t> </a:t>
            </a:r>
            <a:r>
              <a:rPr lang="ru-RU" sz="2400" b="1" dirty="0">
                <a:solidFill>
                  <a:srgbClr val="FFC000"/>
                </a:solidFill>
                <a:latin typeface="Times New Roman"/>
                <a:cs typeface="Times New Roman"/>
              </a:rPr>
              <a:t>работодателя </a:t>
            </a:r>
            <a:r>
              <a:rPr sz="2400" dirty="0">
                <a:solidFill>
                  <a:schemeClr val="bg1"/>
                </a:solidFill>
                <a:latin typeface="Times New Roman"/>
                <a:cs typeface="Times New Roman"/>
              </a:rPr>
              <a:t>(</a:t>
            </a:r>
            <a:r>
              <a:rPr sz="2400" dirty="0" err="1">
                <a:solidFill>
                  <a:schemeClr val="bg1"/>
                </a:solidFill>
                <a:latin typeface="Times New Roman"/>
                <a:cs typeface="Times New Roman"/>
              </a:rPr>
              <a:t>далее</a:t>
            </a:r>
            <a:r>
              <a:rPr sz="2400" dirty="0">
                <a:solidFill>
                  <a:schemeClr val="bg1"/>
                </a:solidFill>
                <a:latin typeface="Times New Roman"/>
                <a:cs typeface="Times New Roman"/>
              </a:rPr>
              <a:t> - </a:t>
            </a:r>
            <a:r>
              <a:rPr sz="2400" spc="-5" dirty="0">
                <a:solidFill>
                  <a:schemeClr val="bg1"/>
                </a:solidFill>
                <a:latin typeface="Times New Roman"/>
                <a:cs typeface="Times New Roman"/>
              </a:rPr>
              <a:t>ОПВ</a:t>
            </a:r>
            <a:r>
              <a:rPr lang="ru-RU" sz="2400" spc="-5" dirty="0">
                <a:solidFill>
                  <a:schemeClr val="bg1"/>
                </a:solidFill>
                <a:latin typeface="Times New Roman"/>
                <a:cs typeface="Times New Roman"/>
              </a:rPr>
              <a:t>Р</a:t>
            </a:r>
            <a:r>
              <a:rPr sz="2400" spc="-5" dirty="0">
                <a:solidFill>
                  <a:schemeClr val="bg1"/>
                </a:solidFill>
                <a:latin typeface="Times New Roman"/>
                <a:cs typeface="Times New Roman"/>
              </a:rPr>
              <a:t>) </a:t>
            </a:r>
            <a:r>
              <a:rPr sz="2400" dirty="0" err="1">
                <a:solidFill>
                  <a:schemeClr val="bg1"/>
                </a:solidFill>
                <a:latin typeface="Times New Roman"/>
                <a:cs typeface="Times New Roman"/>
              </a:rPr>
              <a:t>не</a:t>
            </a:r>
            <a:r>
              <a:rPr sz="2400" dirty="0">
                <a:solidFill>
                  <a:schemeClr val="bg1"/>
                </a:solidFill>
                <a:latin typeface="Times New Roman"/>
                <a:cs typeface="Times New Roman"/>
              </a:rPr>
              <a:t> </a:t>
            </a:r>
            <a:r>
              <a:rPr sz="2400" spc="-5" dirty="0">
                <a:solidFill>
                  <a:schemeClr val="bg1"/>
                </a:solidFill>
                <a:latin typeface="Times New Roman"/>
                <a:cs typeface="Times New Roman"/>
              </a:rPr>
              <a:t>относятся </a:t>
            </a:r>
            <a:r>
              <a:rPr sz="2400" dirty="0">
                <a:solidFill>
                  <a:schemeClr val="bg1"/>
                </a:solidFill>
                <a:latin typeface="Times New Roman"/>
                <a:cs typeface="Times New Roman"/>
              </a:rPr>
              <a:t>к налогам </a:t>
            </a:r>
            <a:r>
              <a:rPr sz="2400" spc="-5" dirty="0">
                <a:solidFill>
                  <a:schemeClr val="bg1"/>
                </a:solidFill>
                <a:latin typeface="Times New Roman"/>
                <a:cs typeface="Times New Roman"/>
              </a:rPr>
              <a:t>и </a:t>
            </a:r>
            <a:r>
              <a:rPr sz="2400" dirty="0">
                <a:solidFill>
                  <a:schemeClr val="bg1"/>
                </a:solidFill>
                <a:latin typeface="Times New Roman"/>
                <a:cs typeface="Times New Roman"/>
              </a:rPr>
              <a:t>другим  </a:t>
            </a:r>
            <a:r>
              <a:rPr sz="2400" spc="-5" dirty="0">
                <a:solidFill>
                  <a:schemeClr val="bg1"/>
                </a:solidFill>
                <a:latin typeface="Times New Roman"/>
                <a:cs typeface="Times New Roman"/>
              </a:rPr>
              <a:t>обязательным платежам в бюджет согласно </a:t>
            </a:r>
            <a:r>
              <a:rPr sz="2400" spc="-5" dirty="0" err="1">
                <a:solidFill>
                  <a:schemeClr val="bg1"/>
                </a:solidFill>
                <a:latin typeface="Times New Roman"/>
                <a:cs typeface="Times New Roman"/>
              </a:rPr>
              <a:t>статье</a:t>
            </a:r>
            <a:r>
              <a:rPr sz="2400" spc="-5" dirty="0">
                <a:solidFill>
                  <a:schemeClr val="bg1"/>
                </a:solidFill>
                <a:latin typeface="Times New Roman"/>
                <a:cs typeface="Times New Roman"/>
              </a:rPr>
              <a:t> </a:t>
            </a:r>
            <a:r>
              <a:rPr lang="ru-RU" sz="2400" spc="-5" dirty="0">
                <a:solidFill>
                  <a:schemeClr val="bg1"/>
                </a:solidFill>
                <a:latin typeface="Times New Roman"/>
                <a:cs typeface="Times New Roman"/>
              </a:rPr>
              <a:t>189</a:t>
            </a:r>
            <a:r>
              <a:rPr sz="2400" spc="52" dirty="0">
                <a:solidFill>
                  <a:schemeClr val="bg1"/>
                </a:solidFill>
                <a:latin typeface="Times New Roman"/>
                <a:cs typeface="Times New Roman"/>
              </a:rPr>
              <a:t> </a:t>
            </a:r>
            <a:r>
              <a:rPr sz="2400" dirty="0">
                <a:solidFill>
                  <a:schemeClr val="bg1"/>
                </a:solidFill>
                <a:latin typeface="Times New Roman"/>
                <a:cs typeface="Times New Roman"/>
              </a:rPr>
              <a:t>НК.</a:t>
            </a:r>
          </a:p>
          <a:p>
            <a:pPr marL="11976" marR="4790" indent="423954">
              <a:lnSpc>
                <a:spcPts val="1980"/>
              </a:lnSpc>
              <a:spcBef>
                <a:spcPts val="1311"/>
              </a:spcBef>
            </a:pPr>
            <a:endParaRPr lang="ru-RU" sz="2400" spc="-5" dirty="0">
              <a:latin typeface="Times New Roman"/>
              <a:cs typeface="Times New Roman"/>
            </a:endParaRPr>
          </a:p>
          <a:p>
            <a:pPr marL="11976" marR="4790" indent="423954" algn="just">
              <a:lnSpc>
                <a:spcPts val="1980"/>
              </a:lnSpc>
              <a:spcBef>
                <a:spcPts val="1311"/>
              </a:spcBef>
            </a:pPr>
            <a:endParaRPr lang="ru-RU" spc="-5" dirty="0">
              <a:latin typeface="Times New Roman"/>
              <a:cs typeface="Times New Roman"/>
            </a:endParaRPr>
          </a:p>
          <a:p>
            <a:pPr marL="11976" marR="4790" indent="423954" algn="just">
              <a:lnSpc>
                <a:spcPts val="1980"/>
              </a:lnSpc>
              <a:spcBef>
                <a:spcPts val="1311"/>
              </a:spcBef>
            </a:pPr>
            <a:r>
              <a:rPr lang="ru-RU" sz="2000" dirty="0">
                <a:latin typeface="Times New Roman" panose="02020603050405020304" pitchFamily="18" charset="0"/>
                <a:cs typeface="Times New Roman" panose="02020603050405020304" pitchFamily="18" charset="0"/>
              </a:rPr>
              <a:t>Отношения по исчислению, уплате адвокатом обязательных пенсионных взносов работодателя (далее – ОПВР) регулируются </a:t>
            </a:r>
            <a:r>
              <a:rPr lang="ru-RU" sz="2000" b="1" dirty="0">
                <a:solidFill>
                  <a:srgbClr val="FF0000"/>
                </a:solidFill>
                <a:latin typeface="Times New Roman" panose="02020603050405020304" pitchFamily="18" charset="0"/>
                <a:cs typeface="Times New Roman" panose="02020603050405020304" pitchFamily="18" charset="0"/>
              </a:rPr>
              <a:t>Социальным кодексом Республики Казахстан </a:t>
            </a:r>
            <a:r>
              <a:rPr lang="ru-RU" sz="2000" dirty="0">
                <a:latin typeface="Times New Roman" panose="02020603050405020304" pitchFamily="18" charset="0"/>
                <a:cs typeface="Times New Roman" panose="02020603050405020304" pitchFamily="18" charset="0"/>
              </a:rPr>
              <a:t>от 20 апреля 2023 года № 224-VII ЗРК (далее-СК), а также Правилами и сроками исчисления (начисления) и перечисления обязательных пенсионных взносов работодателя в единый накопительный пенсионный фонд и взыскания по ним, утвержденных постановлением Правительства Республики Казахстан от 3 июля 2023 года № 540 (далее - </a:t>
            </a:r>
            <a:r>
              <a:rPr lang="ru-RU" sz="2000" b="1" dirty="0">
                <a:solidFill>
                  <a:srgbClr val="FF0000"/>
                </a:solidFill>
                <a:latin typeface="Times New Roman" panose="02020603050405020304" pitchFamily="18" charset="0"/>
                <a:cs typeface="Times New Roman" panose="02020603050405020304" pitchFamily="18" charset="0"/>
              </a:rPr>
              <a:t>Правила № 540</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11976" marR="4790" indent="423954" algn="just">
              <a:lnSpc>
                <a:spcPts val="1980"/>
              </a:lnSpc>
              <a:spcBef>
                <a:spcPts val="1311"/>
              </a:spcBef>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Connector 3"/>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p:cNvSpPr txBox="1">
            <a:spLocks/>
          </p:cNvSpPr>
          <p:nvPr/>
        </p:nvSpPr>
        <p:spPr>
          <a:xfrm>
            <a:off x="185057" y="-125962"/>
            <a:ext cx="85906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14</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Обязательные пенсионные взносы работодателя</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09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85057" y="885825"/>
            <a:ext cx="9581244" cy="1447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bg1"/>
              </a:solidFill>
            </a:endParaRPr>
          </a:p>
        </p:txBody>
      </p:sp>
      <p:sp>
        <p:nvSpPr>
          <p:cNvPr id="3" name="object 3"/>
          <p:cNvSpPr txBox="1"/>
          <p:nvPr/>
        </p:nvSpPr>
        <p:spPr>
          <a:xfrm>
            <a:off x="185056" y="1190625"/>
            <a:ext cx="9581244" cy="6011902"/>
          </a:xfrm>
          <a:prstGeom prst="rect">
            <a:avLst/>
          </a:prstGeom>
        </p:spPr>
        <p:txBody>
          <a:bodyPr vert="horz" wrap="square" lIns="0" tIns="0" rIns="0" bIns="0" rtlCol="0">
            <a:spAutoFit/>
          </a:bodyPr>
          <a:lstStyle/>
          <a:p>
            <a:pPr marL="435930" algn="just">
              <a:lnSpc>
                <a:spcPts val="2013"/>
              </a:lnSpc>
              <a:spcBef>
                <a:spcPts val="1198"/>
              </a:spcBef>
            </a:pPr>
            <a:r>
              <a:rPr lang="ru-RU" dirty="0">
                <a:solidFill>
                  <a:schemeClr val="bg1"/>
                </a:solidFill>
                <a:latin typeface="Times New Roman" panose="02020603050405020304" pitchFamily="18" charset="0"/>
                <a:cs typeface="Times New Roman" panose="02020603050405020304" pitchFamily="18" charset="0"/>
              </a:rPr>
              <a:t>   ОПВР в единый накопительный пенсионный фонд (далее – ЕНПФ) уплачиваются </a:t>
            </a:r>
            <a:r>
              <a:rPr lang="ru-RU" b="1" dirty="0">
                <a:solidFill>
                  <a:srgbClr val="FFC000"/>
                </a:solidFill>
                <a:latin typeface="Times New Roman" panose="02020603050405020304" pitchFamily="18" charset="0"/>
                <a:cs typeface="Times New Roman" panose="02020603050405020304" pitchFamily="18" charset="0"/>
              </a:rPr>
              <a:t>агентами</a:t>
            </a:r>
            <a:r>
              <a:rPr lang="ru-RU" dirty="0">
                <a:solidFill>
                  <a:srgbClr val="FFC000"/>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за </a:t>
            </a:r>
            <a:r>
              <a:rPr lang="ru-RU" b="1" dirty="0">
                <a:solidFill>
                  <a:srgbClr val="FFC000"/>
                </a:solidFill>
                <a:latin typeface="Times New Roman" panose="02020603050405020304" pitchFamily="18" charset="0"/>
                <a:cs typeface="Times New Roman" panose="02020603050405020304" pitchFamily="18" charset="0"/>
              </a:rPr>
              <a:t>работников, лиц, имеющих иную оплачиваемую работу </a:t>
            </a:r>
            <a:r>
              <a:rPr lang="ru-RU" b="1" dirty="0">
                <a:solidFill>
                  <a:schemeClr val="bg1"/>
                </a:solidFill>
                <a:latin typeface="Times New Roman" panose="02020603050405020304" pitchFamily="18" charset="0"/>
                <a:cs typeface="Times New Roman" panose="02020603050405020304" pitchFamily="18" charset="0"/>
              </a:rPr>
              <a:t>(</a:t>
            </a:r>
            <a:r>
              <a:rPr lang="ru-RU" dirty="0">
                <a:solidFill>
                  <a:schemeClr val="bg1"/>
                </a:solidFill>
                <a:latin typeface="Times New Roman" panose="02020603050405020304" pitchFamily="18" charset="0"/>
                <a:cs typeface="Times New Roman" panose="02020603050405020304" pitchFamily="18" charset="0"/>
              </a:rPr>
              <a:t>избранные, назначенные или утвержденные), за исключением случаев, предусмотренных частью третьей пункта 6 статьи 248 СК (статья 348 СК).</a:t>
            </a:r>
          </a:p>
          <a:p>
            <a:pPr fontAlgn="base"/>
            <a:endParaRPr lang="ru-RU" spc="-5" dirty="0">
              <a:solidFill>
                <a:schemeClr val="bg1"/>
              </a:solidFill>
              <a:latin typeface="Times New Roman" panose="02020603050405020304" pitchFamily="18" charset="0"/>
              <a:cs typeface="Times New Roman" panose="02020603050405020304" pitchFamily="18" charset="0"/>
            </a:endParaRPr>
          </a:p>
          <a:p>
            <a:pPr fontAlgn="base"/>
            <a:r>
              <a:rPr lang="ru-RU" dirty="0">
                <a:latin typeface="Times New Roman" panose="02020603050405020304" pitchFamily="18" charset="0"/>
                <a:cs typeface="Times New Roman" panose="02020603050405020304" pitchFamily="18" charset="0"/>
              </a:rPr>
              <a:t>        </a:t>
            </a:r>
          </a:p>
          <a:p>
            <a:pPr fontAlgn="base"/>
            <a:r>
              <a:rPr lang="ru-RU" dirty="0">
                <a:latin typeface="Times New Roman" panose="02020603050405020304" pitchFamily="18" charset="0"/>
                <a:cs typeface="Times New Roman" panose="02020603050405020304" pitchFamily="18" charset="0"/>
              </a:rPr>
              <a:t>      В соответствии с частью третьей пункта 6 статьи 248 СК </a:t>
            </a:r>
            <a:r>
              <a:rPr lang="ru-RU" b="1" dirty="0">
                <a:solidFill>
                  <a:srgbClr val="0070C0"/>
                </a:solidFill>
                <a:latin typeface="Times New Roman" panose="02020603050405020304" pitchFamily="18" charset="0"/>
                <a:cs typeface="Times New Roman" panose="02020603050405020304" pitchFamily="18" charset="0"/>
              </a:rPr>
              <a:t>от уплаты </a:t>
            </a:r>
            <a:r>
              <a:rPr lang="ru-RU" dirty="0">
                <a:latin typeface="Times New Roman" panose="02020603050405020304" pitchFamily="18" charset="0"/>
                <a:cs typeface="Times New Roman" panose="02020603050405020304" pitchFamily="18" charset="0"/>
              </a:rPr>
              <a:t>ОПВР в ЕНПФ </a:t>
            </a:r>
            <a:r>
              <a:rPr lang="ru-RU" b="1" u="sng" dirty="0">
                <a:solidFill>
                  <a:srgbClr val="FF0000"/>
                </a:solidFill>
                <a:latin typeface="Times New Roman" panose="02020603050405020304" pitchFamily="18" charset="0"/>
                <a:cs typeface="Times New Roman" panose="02020603050405020304" pitchFamily="18" charset="0"/>
              </a:rPr>
              <a:t>освобождается</a:t>
            </a:r>
            <a:r>
              <a:rPr lang="ru-RU" u="sng"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агент за:</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1) лиц, достигших </a:t>
            </a:r>
            <a:r>
              <a:rPr lang="ru-RU" b="1" dirty="0">
                <a:solidFill>
                  <a:srgbClr val="FF0000"/>
                </a:solidFill>
                <a:latin typeface="Times New Roman" panose="02020603050405020304" pitchFamily="18" charset="0"/>
                <a:cs typeface="Times New Roman" panose="02020603050405020304" pitchFamily="18" charset="0"/>
              </a:rPr>
              <a:t>пенсионного возраста</a:t>
            </a:r>
            <a:r>
              <a:rPr lang="ru-RU"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соответствии с пунктом 1</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статьи 207 СК;</a:t>
            </a:r>
            <a:endParaRPr lang="en-US" dirty="0">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2) лиц с инвалидностью первой и второй групп, если инвалидность установлена бессрочно;</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3) военнослужащих (кроме военнослужащих срочной службы), сотрудников специальных государственных и правоохранительных органов, государственной фельдъегерской службы, а также лиц, права которых иметь специальные звания, классные чины и носить форменную одежду упразднены с 1 января 2012 года;</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4) получателей пенсионных выплат за выслугу лет;</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5) судей Конституционного Суда Республики Казахстан, полномочия которых прекращены в связи с истечением установленного Конституцией Республики Казахстан срока пребывания в должности, получающих ежемесячное пожизненное содержание, судей в отставке, получающих ежемесячное денежное содержание;</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6) </a:t>
            </a:r>
            <a:r>
              <a:rPr lang="ru-RU" b="1" dirty="0">
                <a:solidFill>
                  <a:srgbClr val="FF0000"/>
                </a:solidFill>
                <a:latin typeface="Times New Roman" panose="02020603050405020304" pitchFamily="18" charset="0"/>
                <a:cs typeface="Times New Roman" panose="02020603050405020304" pitchFamily="18" charset="0"/>
              </a:rPr>
              <a:t>лиц, родившихся до 1 января 1975 года.</a:t>
            </a:r>
            <a:endParaRPr lang="ru-RU" spc="-5" dirty="0">
              <a:solidFill>
                <a:srgbClr val="FF0000"/>
              </a:solidFill>
              <a:latin typeface="Times New Roman" panose="02020603050405020304" pitchFamily="18" charset="0"/>
              <a:cs typeface="Times New Roman" panose="02020603050405020304" pitchFamily="18" charset="0"/>
            </a:endParaRPr>
          </a:p>
          <a:p>
            <a:pPr fontAlgn="base"/>
            <a:r>
              <a:rPr lang="ru-RU" spc="-5" dirty="0">
                <a:solidFill>
                  <a:schemeClr val="bg1"/>
                </a:solidFill>
                <a:latin typeface="Times New Roman" panose="02020603050405020304" pitchFamily="18" charset="0"/>
                <a:cs typeface="Times New Roman" panose="02020603050405020304" pitchFamily="18" charset="0"/>
              </a:rPr>
              <a:t>2 пункт </a:t>
            </a:r>
            <a:r>
              <a:rPr lang="en-US" dirty="0">
                <a:latin typeface="Times New Roman" panose="02020603050405020304" pitchFamily="18" charset="0"/>
                <a:cs typeface="Times New Roman" panose="02020603050405020304" pitchFamily="18" charset="0"/>
              </a:rPr>
              <a:t>     </a:t>
            </a:r>
            <a:r>
              <a:rPr lang="ru-RU" spc="-5" dirty="0">
                <a:solidFill>
                  <a:schemeClr val="bg1"/>
                </a:solidFill>
                <a:latin typeface="Times New Roman" panose="02020603050405020304" pitchFamily="18" charset="0"/>
                <a:cs typeface="Times New Roman" panose="02020603050405020304" pitchFamily="18" charset="0"/>
              </a:rPr>
              <a:t>)  НК)</a:t>
            </a:r>
            <a:r>
              <a:rPr spc="-5" dirty="0">
                <a:solidFill>
                  <a:schemeClr val="bg1"/>
                </a:solidFill>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endParaRPr dirty="0">
              <a:latin typeface="Times New Roman"/>
              <a:cs typeface="Times New Roman"/>
            </a:endParaRPr>
          </a:p>
        </p:txBody>
      </p:sp>
      <p:cxnSp>
        <p:nvCxnSpPr>
          <p:cNvPr id="5" name="Straight Connector 4"/>
          <p:cNvCxnSpPr/>
          <p:nvPr/>
        </p:nvCxnSpPr>
        <p:spPr>
          <a:xfrm>
            <a:off x="0" y="614906"/>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p:cNvSpPr txBox="1">
            <a:spLocks/>
          </p:cNvSpPr>
          <p:nvPr/>
        </p:nvSpPr>
        <p:spPr>
          <a:xfrm>
            <a:off x="185057" y="-125962"/>
            <a:ext cx="92764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15. Обязательные пенсионные взносы работодателя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353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85057" y="885825"/>
            <a:ext cx="9581244" cy="3124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bg1"/>
              </a:solidFill>
            </a:endParaRPr>
          </a:p>
        </p:txBody>
      </p:sp>
      <p:sp>
        <p:nvSpPr>
          <p:cNvPr id="3" name="object 3"/>
          <p:cNvSpPr txBox="1"/>
          <p:nvPr/>
        </p:nvSpPr>
        <p:spPr>
          <a:xfrm>
            <a:off x="185057" y="1156745"/>
            <a:ext cx="9581244" cy="5868273"/>
          </a:xfrm>
          <a:prstGeom prst="rect">
            <a:avLst/>
          </a:prstGeom>
        </p:spPr>
        <p:txBody>
          <a:bodyPr vert="horz" wrap="square" lIns="0" tIns="0" rIns="0" bIns="0" rtlCol="0">
            <a:spAutoFit/>
          </a:bodyPr>
          <a:lstStyle/>
          <a:p>
            <a:pPr marL="435930"/>
            <a:r>
              <a:rPr lang="ru-RU" dirty="0">
                <a:solidFill>
                  <a:schemeClr val="bg1"/>
                </a:solidFill>
                <a:latin typeface="Times New Roman" panose="02020603050405020304" pitchFamily="18" charset="0"/>
                <a:cs typeface="Times New Roman" panose="02020603050405020304" pitchFamily="18" charset="0"/>
              </a:rPr>
              <a:t>        Статья 251 СК также, как и 58) пункт 1 статьи 1 СК определяет, что ОПВР, </a:t>
            </a:r>
          </a:p>
          <a:p>
            <a:pPr marL="435930"/>
            <a:r>
              <a:rPr lang="ru-RU" dirty="0">
                <a:solidFill>
                  <a:schemeClr val="bg1"/>
                </a:solidFill>
                <a:latin typeface="Times New Roman" panose="02020603050405020304" pitchFamily="18" charset="0"/>
                <a:cs typeface="Times New Roman" panose="02020603050405020304" pitchFamily="18" charset="0"/>
              </a:rPr>
              <a:t>подлежащие уплате в ЕНПФ, осуществляются </a:t>
            </a:r>
            <a:r>
              <a:rPr lang="ru-RU" b="1" dirty="0">
                <a:solidFill>
                  <a:srgbClr val="FFC000"/>
                </a:solidFill>
                <a:latin typeface="Times New Roman" panose="02020603050405020304" pitchFamily="18" charset="0"/>
                <a:cs typeface="Times New Roman" panose="02020603050405020304" pitchFamily="18" charset="0"/>
              </a:rPr>
              <a:t>за счет собственных средств агента, лиц, имеющих иную оплачиваемую работу </a:t>
            </a:r>
            <a:r>
              <a:rPr lang="ru-RU" dirty="0">
                <a:solidFill>
                  <a:schemeClr val="bg1"/>
                </a:solidFill>
                <a:latin typeface="Times New Roman" panose="02020603050405020304" pitchFamily="18" charset="0"/>
                <a:cs typeface="Times New Roman" panose="02020603050405020304" pitchFamily="18" charset="0"/>
              </a:rPr>
              <a:t>(избранные, назначенные или утвержденные), и устанавливаются </a:t>
            </a:r>
            <a:r>
              <a:rPr lang="ru-RU" b="1" dirty="0">
                <a:solidFill>
                  <a:schemeClr val="bg1"/>
                </a:solidFill>
                <a:latin typeface="Times New Roman" panose="02020603050405020304" pitchFamily="18" charset="0"/>
                <a:cs typeface="Times New Roman" panose="02020603050405020304" pitchFamily="18" charset="0"/>
              </a:rPr>
              <a:t>от</a:t>
            </a:r>
            <a:r>
              <a:rPr lang="ru-RU" dirty="0">
                <a:solidFill>
                  <a:schemeClr val="bg1"/>
                </a:solidFill>
                <a:latin typeface="Times New Roman" panose="02020603050405020304" pitchFamily="18" charset="0"/>
                <a:cs typeface="Times New Roman" panose="02020603050405020304" pitchFamily="18" charset="0"/>
              </a:rPr>
              <a:t> </a:t>
            </a:r>
            <a:r>
              <a:rPr lang="ru-RU" b="1" dirty="0">
                <a:solidFill>
                  <a:schemeClr val="bg1"/>
                </a:solidFill>
                <a:latin typeface="Times New Roman" panose="02020603050405020304" pitchFamily="18" charset="0"/>
                <a:cs typeface="Times New Roman" panose="02020603050405020304" pitchFamily="18" charset="0"/>
              </a:rPr>
              <a:t>ежемесячного дохода работника</a:t>
            </a:r>
            <a:r>
              <a:rPr lang="ru-RU" dirty="0">
                <a:solidFill>
                  <a:schemeClr val="bg1"/>
                </a:solidFill>
                <a:latin typeface="Times New Roman" panose="02020603050405020304" pitchFamily="18" charset="0"/>
                <a:cs typeface="Times New Roman" panose="02020603050405020304" pitchFamily="18" charset="0"/>
              </a:rPr>
              <a:t>, принимаемого для исчисления ОПВР:</a:t>
            </a:r>
            <a:endParaRPr lang="en-US" dirty="0">
              <a:solidFill>
                <a:schemeClr val="bg1"/>
              </a:solidFill>
              <a:latin typeface="Times New Roman" panose="02020603050405020304" pitchFamily="18" charset="0"/>
              <a:cs typeface="Times New Roman" panose="02020603050405020304" pitchFamily="18" charset="0"/>
            </a:endParaRPr>
          </a:p>
          <a:p>
            <a:pPr fontAlgn="base"/>
            <a:r>
              <a:rPr lang="en-US" dirty="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 	</a:t>
            </a:r>
            <a:r>
              <a:rPr lang="ru-RU" b="1" dirty="0">
                <a:solidFill>
                  <a:srgbClr val="FFC000"/>
                </a:solidFill>
                <a:latin typeface="Times New Roman" panose="02020603050405020304" pitchFamily="18" charset="0"/>
                <a:cs typeface="Times New Roman" panose="02020603050405020304" pitchFamily="18" charset="0"/>
              </a:rPr>
              <a:t>с 1 января 2025 года – в размере 2,5 процента;</a:t>
            </a:r>
            <a:endParaRPr lang="en-US" b="1" dirty="0">
              <a:solidFill>
                <a:srgbClr val="FFC000"/>
              </a:solidFill>
              <a:latin typeface="Times New Roman" panose="02020603050405020304" pitchFamily="18" charset="0"/>
              <a:cs typeface="Times New Roman" panose="02020603050405020304" pitchFamily="18" charset="0"/>
            </a:endParaRPr>
          </a:p>
          <a:p>
            <a:pPr fontAlgn="base"/>
            <a:r>
              <a:rPr lang="en-US" dirty="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 	с 1 января 2026 года – в размере 3,5 процента;</a:t>
            </a:r>
            <a:endParaRPr lang="en-US" dirty="0">
              <a:solidFill>
                <a:schemeClr val="bg1"/>
              </a:solidFill>
              <a:latin typeface="Times New Roman" panose="02020603050405020304" pitchFamily="18" charset="0"/>
              <a:cs typeface="Times New Roman" panose="02020603050405020304" pitchFamily="18" charset="0"/>
            </a:endParaRPr>
          </a:p>
          <a:p>
            <a:pPr fontAlgn="base"/>
            <a:r>
              <a:rPr lang="en-US" dirty="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 	с 1 января 2027 года – в размере 4,5 процента;</a:t>
            </a:r>
            <a:endParaRPr lang="en-US" dirty="0">
              <a:solidFill>
                <a:schemeClr val="bg1"/>
              </a:solidFill>
              <a:latin typeface="Times New Roman" panose="02020603050405020304" pitchFamily="18" charset="0"/>
              <a:cs typeface="Times New Roman" panose="02020603050405020304" pitchFamily="18" charset="0"/>
            </a:endParaRPr>
          </a:p>
          <a:p>
            <a:pPr fontAlgn="base"/>
            <a:r>
              <a:rPr lang="en-US" dirty="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	с 1 января 2028 года – в размере 5 процентов.</a:t>
            </a:r>
          </a:p>
          <a:p>
            <a:pPr fontAlgn="base"/>
            <a:endParaRPr lang="ru-RU" dirty="0">
              <a:solidFill>
                <a:schemeClr val="bg1"/>
              </a:solidFill>
              <a:latin typeface="Times New Roman" panose="02020603050405020304" pitchFamily="18" charset="0"/>
              <a:cs typeface="Times New Roman" panose="02020603050405020304" pitchFamily="18" charset="0"/>
            </a:endParaRPr>
          </a:p>
          <a:p>
            <a:pPr fontAlgn="base"/>
            <a:endParaRPr lang="en-US" dirty="0">
              <a:solidFill>
                <a:schemeClr val="bg1"/>
              </a:solidFill>
              <a:latin typeface="Times New Roman" panose="02020603050405020304" pitchFamily="18" charset="0"/>
              <a:cs typeface="Times New Roman" panose="02020603050405020304" pitchFamily="18" charset="0"/>
            </a:endParaRPr>
          </a:p>
          <a:p>
            <a:pPr fontAlgn="base"/>
            <a:r>
              <a:rPr lang="ru-RU" dirty="0"/>
              <a:t> </a:t>
            </a:r>
            <a:r>
              <a:rPr lang="ru-RU" dirty="0">
                <a:solidFill>
                  <a:srgbClr val="0070C0"/>
                </a:solidFill>
              </a:rPr>
              <a:t>       </a:t>
            </a:r>
            <a:r>
              <a:rPr lang="ru-RU" b="1" dirty="0">
                <a:solidFill>
                  <a:srgbClr val="0070C0"/>
                </a:solidFill>
                <a:latin typeface="Times New Roman" panose="02020603050405020304" pitchFamily="18" charset="0"/>
                <a:cs typeface="Times New Roman" panose="02020603050405020304" pitchFamily="18" charset="0"/>
              </a:rPr>
              <a:t>Доход</a:t>
            </a:r>
            <a:r>
              <a:rPr lang="ru-RU" dirty="0">
                <a:solidFill>
                  <a:srgbClr val="0070C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принимаемый для исчисления ОПВР</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устанавливается в соответствии со статьей 249 СК (пункт 2 статьи 251 СК). </a:t>
            </a:r>
          </a:p>
          <a:p>
            <a:pPr fontAlgn="base"/>
            <a:r>
              <a:rPr lang="ru-RU" dirty="0">
                <a:latin typeface="Times New Roman" panose="02020603050405020304" pitchFamily="18" charset="0"/>
                <a:cs typeface="Times New Roman" panose="02020603050405020304" pitchFamily="18" charset="0"/>
              </a:rPr>
              <a:t>       При этом </a:t>
            </a:r>
            <a:r>
              <a:rPr lang="ru-RU" b="1" dirty="0">
                <a:solidFill>
                  <a:srgbClr val="0070C0"/>
                </a:solidFill>
                <a:latin typeface="Times New Roman" panose="02020603050405020304" pitchFamily="18" charset="0"/>
                <a:cs typeface="Times New Roman" panose="02020603050405020304" pitchFamily="18" charset="0"/>
              </a:rPr>
              <a:t>ежемесячный доход</a:t>
            </a:r>
            <a:r>
              <a:rPr lang="ru-RU" dirty="0">
                <a:solidFill>
                  <a:srgbClr val="0070C0"/>
                </a:solidFill>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принимаемый для исчисления ОПВР, должен быть </a:t>
            </a:r>
            <a:r>
              <a:rPr lang="ru-RU" b="1" dirty="0">
                <a:solidFill>
                  <a:srgbClr val="0070C0"/>
                </a:solidFill>
                <a:latin typeface="Times New Roman" panose="02020603050405020304" pitchFamily="18" charset="0"/>
                <a:cs typeface="Times New Roman" panose="02020603050405020304" pitchFamily="18" charset="0"/>
              </a:rPr>
              <a:t>не менее минимального размера заработной платы </a:t>
            </a:r>
            <a:r>
              <a:rPr lang="ru-RU" dirty="0">
                <a:latin typeface="Times New Roman" panose="02020603050405020304" pitchFamily="18" charset="0"/>
                <a:cs typeface="Times New Roman" panose="02020603050405020304" pitchFamily="18" charset="0"/>
              </a:rPr>
              <a:t>и </a:t>
            </a:r>
            <a:r>
              <a:rPr lang="ru-RU" b="1" dirty="0">
                <a:solidFill>
                  <a:srgbClr val="0070C0"/>
                </a:solidFill>
                <a:latin typeface="Times New Roman" panose="02020603050405020304" pitchFamily="18" charset="0"/>
                <a:cs typeface="Times New Roman" panose="02020603050405020304" pitchFamily="18" charset="0"/>
              </a:rPr>
              <a:t>не должен превышать 50-кратный минимальный размер заработной платы,</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установленный на соответствующий финансовый год законом о республиканском бюджете (</a:t>
            </a:r>
            <a:r>
              <a:rPr lang="ru-RU" i="1" dirty="0">
                <a:latin typeface="Times New Roman" panose="02020603050405020304" pitchFamily="18" charset="0"/>
                <a:cs typeface="Times New Roman" panose="02020603050405020304" pitchFamily="18" charset="0"/>
              </a:rPr>
              <a:t>в 2025 году = 4 250 000 тенге, т.е. 85 000 х 50).</a:t>
            </a:r>
            <a:endParaRPr lang="en-US" dirty="0">
              <a:latin typeface="Times New Roman" panose="02020603050405020304" pitchFamily="18" charset="0"/>
              <a:cs typeface="Times New Roman" panose="02020603050405020304" pitchFamily="18" charset="0"/>
            </a:endParaRPr>
          </a:p>
          <a:p>
            <a:pPr fontAlgn="base"/>
            <a:r>
              <a:rPr lang="ru-RU" dirty="0">
                <a:latin typeface="Times New Roman" panose="02020603050405020304" pitchFamily="18" charset="0"/>
                <a:cs typeface="Times New Roman" panose="02020603050405020304" pitchFamily="18" charset="0"/>
              </a:rPr>
              <a:t>       </a:t>
            </a:r>
          </a:p>
          <a:p>
            <a:pPr fontAlgn="base"/>
            <a:r>
              <a:rPr lang="ru-RU" dirty="0">
                <a:latin typeface="Times New Roman" panose="02020603050405020304" pitchFamily="18" charset="0"/>
                <a:cs typeface="Times New Roman" panose="02020603050405020304" pitchFamily="18" charset="0"/>
              </a:rPr>
              <a:t>       В </a:t>
            </a:r>
            <a:r>
              <a:rPr lang="ru-RU" b="1" dirty="0">
                <a:solidFill>
                  <a:srgbClr val="0070C0"/>
                </a:solidFill>
                <a:latin typeface="Times New Roman" panose="02020603050405020304" pitchFamily="18" charset="0"/>
                <a:cs typeface="Times New Roman" panose="02020603050405020304" pitchFamily="18" charset="0"/>
              </a:rPr>
              <a:t>доход</a:t>
            </a:r>
            <a:r>
              <a:rPr lang="ru-RU" dirty="0">
                <a:latin typeface="Times New Roman" panose="02020603050405020304" pitchFamily="18" charset="0"/>
                <a:cs typeface="Times New Roman" panose="02020603050405020304" pitchFamily="18" charset="0"/>
              </a:rPr>
              <a:t> для исчисления ОПВР включаются </a:t>
            </a:r>
            <a:r>
              <a:rPr lang="ru-RU" b="1" dirty="0">
                <a:solidFill>
                  <a:srgbClr val="0070C0"/>
                </a:solidFill>
                <a:latin typeface="Times New Roman" panose="02020603050405020304" pitchFamily="18" charset="0"/>
                <a:cs typeface="Times New Roman" panose="02020603050405020304" pitchFamily="18" charset="0"/>
              </a:rPr>
              <a:t>все виды оплаты труда в денежном выражении и иные доходы</a:t>
            </a:r>
            <a:r>
              <a:rPr lang="ru-RU" dirty="0">
                <a:latin typeface="Times New Roman" panose="02020603050405020304" pitchFamily="18" charset="0"/>
                <a:cs typeface="Times New Roman" panose="02020603050405020304" pitchFamily="18" charset="0"/>
              </a:rPr>
              <a:t> (пункт 8 статьи 248 СК).        </a:t>
            </a:r>
          </a:p>
          <a:p>
            <a:r>
              <a:rPr lang="ru-RU" dirty="0">
                <a:latin typeface="Times New Roman" panose="02020603050405020304" pitchFamily="18" charset="0"/>
                <a:cs typeface="Times New Roman" panose="02020603050405020304" pitchFamily="18" charset="0"/>
              </a:rPr>
              <a:t> </a:t>
            </a:r>
            <a:endParaRPr dirty="0">
              <a:latin typeface="Times New Roman"/>
              <a:cs typeface="Times New Roman"/>
            </a:endParaRPr>
          </a:p>
        </p:txBody>
      </p:sp>
      <p:cxnSp>
        <p:nvCxnSpPr>
          <p:cNvPr id="5" name="Straight Connector 4"/>
          <p:cNvCxnSpPr/>
          <p:nvPr/>
        </p:nvCxnSpPr>
        <p:spPr>
          <a:xfrm>
            <a:off x="0" y="614906"/>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p:cNvSpPr txBox="1">
            <a:spLocks/>
          </p:cNvSpPr>
          <p:nvPr/>
        </p:nvSpPr>
        <p:spPr>
          <a:xfrm>
            <a:off x="185057" y="-125962"/>
            <a:ext cx="92764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16. Обязательные пенсионные взносы работодателя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02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A0148-B865-5FF9-1732-98FCFDF99A3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FE01BA34-E08F-8C99-C19D-9DA768ED839E}"/>
              </a:ext>
            </a:extLst>
          </p:cNvPr>
          <p:cNvSpPr txBox="1"/>
          <p:nvPr/>
        </p:nvSpPr>
        <p:spPr>
          <a:xfrm>
            <a:off x="165100" y="1266825"/>
            <a:ext cx="9601200" cy="5745163"/>
          </a:xfrm>
          <a:prstGeom prst="rect">
            <a:avLst/>
          </a:prstGeom>
        </p:spPr>
        <p:txBody>
          <a:bodyPr vert="horz" wrap="square" lIns="0" tIns="0" rIns="0" bIns="0" rtlCol="0">
            <a:spAutoFit/>
          </a:bodyPr>
          <a:lstStyle/>
          <a:p>
            <a:pPr marL="435930">
              <a:lnSpc>
                <a:spcPts val="2013"/>
              </a:lnSpc>
              <a:spcBef>
                <a:spcPts val="1198"/>
              </a:spcBef>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Нормы п</a:t>
            </a:r>
            <a:r>
              <a:rPr lang="ru-RU" sz="2000" dirty="0">
                <a:latin typeface="Times New Roman" panose="02020603050405020304" pitchFamily="18" charset="0"/>
                <a:cs typeface="Times New Roman" panose="02020603050405020304" pitchFamily="18" charset="0"/>
              </a:rPr>
              <a:t>одпункта 4) пункта 6 Правил № 540 определяют, что </a:t>
            </a:r>
            <a:r>
              <a:rPr lang="ru-RU" sz="2000" b="1" dirty="0">
                <a:solidFill>
                  <a:srgbClr val="0070C0"/>
                </a:solidFill>
                <a:latin typeface="Times New Roman" panose="02020603050405020304" pitchFamily="18" charset="0"/>
                <a:cs typeface="Times New Roman" panose="02020603050405020304" pitchFamily="18" charset="0"/>
              </a:rPr>
              <a:t>объектами исчисления ОПВР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являются: для лиц, занимающихся частной практикой (адвокатов) - исчисление ОПВР </a:t>
            </a:r>
            <a:r>
              <a:rPr lang="ru-RU" sz="2000" b="1" dirty="0">
                <a:solidFill>
                  <a:srgbClr val="FF0000"/>
                </a:solidFill>
                <a:latin typeface="Times New Roman" panose="02020603050405020304" pitchFamily="18" charset="0"/>
                <a:cs typeface="Times New Roman" panose="02020603050405020304" pitchFamily="18" charset="0"/>
              </a:rPr>
              <a:t>в свою пользу</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которое осуществляется с получаемого ими дохода.</a:t>
            </a:r>
            <a:endParaRPr lang="en-US"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           При этом</a:t>
            </a:r>
            <a:r>
              <a:rPr lang="ru-RU" sz="2000" b="1" dirty="0">
                <a:latin typeface="Times New Roman" panose="02020603050405020304" pitchFamily="18" charset="0"/>
                <a:cs typeface="Times New Roman" panose="02020603050405020304" pitchFamily="18" charset="0"/>
              </a:rPr>
              <a:t> </a:t>
            </a:r>
            <a:r>
              <a:rPr lang="ru-RU" sz="2000" b="1" dirty="0">
                <a:solidFill>
                  <a:srgbClr val="0070C0"/>
                </a:solidFill>
                <a:latin typeface="Times New Roman" panose="02020603050405020304" pitchFamily="18" charset="0"/>
                <a:cs typeface="Times New Roman" panose="02020603050405020304" pitchFamily="18" charset="0"/>
              </a:rPr>
              <a:t>получаемым доходом</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для лиц, занимающихся частной практикой </a:t>
            </a:r>
          </a:p>
          <a:p>
            <a:pPr algn="just"/>
            <a:r>
              <a:rPr lang="ru-RU" sz="2000" dirty="0">
                <a:latin typeface="Times New Roman" panose="02020603050405020304" pitchFamily="18" charset="0"/>
                <a:cs typeface="Times New Roman" panose="02020603050405020304" pitchFamily="18" charset="0"/>
              </a:rPr>
              <a:t>      (адвокатов) для целей исчисления ОПВР является сумма, определяемая ими</a:t>
            </a:r>
          </a:p>
          <a:p>
            <a:pPr algn="just"/>
            <a:r>
              <a:rPr lang="ru-RU" sz="2000" dirty="0">
                <a:latin typeface="Times New Roman" panose="02020603050405020304" pitchFamily="18" charset="0"/>
                <a:cs typeface="Times New Roman" panose="02020603050405020304" pitchFamily="18" charset="0"/>
              </a:rPr>
              <a:t>       </a:t>
            </a:r>
            <a:r>
              <a:rPr lang="ru-RU" sz="2000" b="1" dirty="0">
                <a:solidFill>
                  <a:srgbClr val="0070C0"/>
                </a:solidFill>
                <a:latin typeface="Times New Roman" panose="02020603050405020304" pitchFamily="18" charset="0"/>
                <a:cs typeface="Times New Roman" panose="02020603050405020304" pitchFamily="18" charset="0"/>
              </a:rPr>
              <a:t>самостоятельно</a:t>
            </a:r>
            <a:r>
              <a:rPr lang="ru-RU" sz="2000" dirty="0">
                <a:latin typeface="Times New Roman" panose="02020603050405020304" pitchFamily="18" charset="0"/>
                <a:cs typeface="Times New Roman" panose="02020603050405020304" pitchFamily="18" charset="0"/>
              </a:rPr>
              <a:t> в пределах размеров, установленных пунктом 1</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статьи 251 СК. </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           В случае </a:t>
            </a:r>
            <a:r>
              <a:rPr lang="ru-RU" sz="2000" b="1" dirty="0">
                <a:solidFill>
                  <a:srgbClr val="0070C0"/>
                </a:solidFill>
                <a:latin typeface="Times New Roman" panose="02020603050405020304" pitchFamily="18" charset="0"/>
                <a:cs typeface="Times New Roman" panose="02020603050405020304" pitchFamily="18" charset="0"/>
              </a:rPr>
              <a:t>отсутствия дохода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лица, занимающиеся частной практикой, </a:t>
            </a:r>
            <a:r>
              <a:rPr lang="ru-RU" sz="2000" b="1" u="sng" dirty="0">
                <a:solidFill>
                  <a:srgbClr val="0070C0"/>
                </a:solidFill>
                <a:latin typeface="Times New Roman" panose="02020603050405020304" pitchFamily="18" charset="0"/>
                <a:cs typeface="Times New Roman" panose="02020603050405020304" pitchFamily="18" charset="0"/>
              </a:rPr>
              <a:t>вправе</a:t>
            </a:r>
          </a:p>
          <a:p>
            <a:pPr algn="just"/>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уплачивать ОПВР в ЕНПФ, исчисленные путем применения ставки, установленной</a:t>
            </a:r>
          </a:p>
          <a:p>
            <a:pPr algn="just"/>
            <a:r>
              <a:rPr lang="ru-RU" sz="2000" dirty="0">
                <a:latin typeface="Times New Roman" panose="02020603050405020304" pitchFamily="18" charset="0"/>
                <a:cs typeface="Times New Roman" panose="02020603050405020304" pitchFamily="18" charset="0"/>
              </a:rPr>
              <a:t>      пунктом 1</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статьи 251 СК, к </a:t>
            </a:r>
            <a:r>
              <a:rPr lang="ru-RU" sz="2000" b="1" dirty="0">
                <a:solidFill>
                  <a:srgbClr val="0070C0"/>
                </a:solidFill>
                <a:latin typeface="Times New Roman" panose="02020603050405020304" pitchFamily="18" charset="0"/>
                <a:cs typeface="Times New Roman" panose="02020603050405020304" pitchFamily="18" charset="0"/>
              </a:rPr>
              <a:t>минимальному размеру заработной платы</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установленному на соответствующий финансовый год законом о республиканском</a:t>
            </a:r>
          </a:p>
          <a:p>
            <a:pPr algn="just"/>
            <a:r>
              <a:rPr lang="ru-RU" sz="2000" dirty="0">
                <a:latin typeface="Times New Roman" panose="02020603050405020304" pitchFamily="18" charset="0"/>
                <a:cs typeface="Times New Roman" panose="02020603050405020304" pitchFamily="18" charset="0"/>
              </a:rPr>
              <a:t>      бюджете </a:t>
            </a:r>
            <a:r>
              <a:rPr lang="ru-RU" sz="2000" i="1" dirty="0">
                <a:latin typeface="Times New Roman" panose="02020603050405020304" pitchFamily="18" charset="0"/>
                <a:cs typeface="Times New Roman" panose="02020603050405020304" pitchFamily="18" charset="0"/>
              </a:rPr>
              <a:t>(в 2025 году – 2 125 тенге, т.е. 85 000 х 2,5 %). </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Исчисленные ОПВР перечисляются в Государственную корпорацию</a:t>
            </a:r>
          </a:p>
          <a:p>
            <a:r>
              <a:rPr lang="ru-RU" sz="2000" dirty="0">
                <a:latin typeface="Times New Roman" panose="02020603050405020304" pitchFamily="18" charset="0"/>
                <a:cs typeface="Times New Roman" panose="02020603050405020304" pitchFamily="18" charset="0"/>
              </a:rPr>
              <a:t>      «Правительство для граждан» </a:t>
            </a:r>
            <a:r>
              <a:rPr lang="ru-RU" sz="2000" b="1" dirty="0">
                <a:latin typeface="Times New Roman" panose="02020603050405020304" pitchFamily="18" charset="0"/>
                <a:cs typeface="Times New Roman" panose="02020603050405020304" pitchFamily="18" charset="0"/>
              </a:rPr>
              <a:t>не позднее 25 числа месяца</a:t>
            </a:r>
            <a:r>
              <a:rPr lang="ru-RU" sz="2000" dirty="0">
                <a:latin typeface="Times New Roman" panose="02020603050405020304" pitchFamily="18" charset="0"/>
                <a:cs typeface="Times New Roman" panose="02020603050405020304" pitchFamily="18" charset="0"/>
              </a:rPr>
              <a:t>, следующего за месяцем</a:t>
            </a:r>
          </a:p>
          <a:p>
            <a:r>
              <a:rPr lang="ru-RU" sz="2000" dirty="0">
                <a:latin typeface="Times New Roman" panose="02020603050405020304" pitchFamily="18" charset="0"/>
                <a:cs typeface="Times New Roman" panose="02020603050405020304" pitchFamily="18" charset="0"/>
              </a:rPr>
              <a:t>      выплаты доходов (пункт 9 Правил № 540).</a:t>
            </a:r>
            <a:endParaRPr lang="en-US" sz="2000" dirty="0">
              <a:latin typeface="Times New Roman" panose="02020603050405020304" pitchFamily="18" charset="0"/>
              <a:cs typeface="Times New Roman" panose="02020603050405020304" pitchFamily="18" charset="0"/>
            </a:endParaRPr>
          </a:p>
          <a:p>
            <a:pPr algn="just"/>
            <a:endParaRPr lang="ru-RU" sz="2000" dirty="0">
              <a:latin typeface="Times New Roman"/>
              <a:cs typeface="Times New Roman"/>
            </a:endParaRPr>
          </a:p>
        </p:txBody>
      </p:sp>
      <p:cxnSp>
        <p:nvCxnSpPr>
          <p:cNvPr id="5" name="Straight Connector 4">
            <a:extLst>
              <a:ext uri="{FF2B5EF4-FFF2-40B4-BE49-F238E27FC236}">
                <a16:creationId xmlns:a16="http://schemas.microsoft.com/office/drawing/2014/main" id="{0407481C-680A-D172-D081-9189F37D765A}"/>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EB78F869-BA65-B8B9-DF50-C695BE8CB626}"/>
              </a:ext>
            </a:extLst>
          </p:cNvPr>
          <p:cNvSpPr txBox="1">
            <a:spLocks/>
          </p:cNvSpPr>
          <p:nvPr/>
        </p:nvSpPr>
        <p:spPr>
          <a:xfrm>
            <a:off x="0" y="-125962"/>
            <a:ext cx="9918699"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       17</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Обязательные пенсионные взносы работодателя – продолжение. </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41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02C8-20E5-E01F-0868-289235F5617B}"/>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C31910F1-AD25-7923-A7C0-69BBA60A1039}"/>
              </a:ext>
            </a:extLst>
          </p:cNvPr>
          <p:cNvSpPr txBox="1"/>
          <p:nvPr/>
        </p:nvSpPr>
        <p:spPr>
          <a:xfrm>
            <a:off x="165100" y="1266825"/>
            <a:ext cx="9601200" cy="6001643"/>
          </a:xfrm>
          <a:prstGeom prst="rect">
            <a:avLst/>
          </a:prstGeom>
        </p:spPr>
        <p:txBody>
          <a:bodyPr vert="horz" wrap="square" lIns="0" tIns="0" rIns="0" bIns="0" rtlCol="0">
            <a:spAutoFit/>
          </a:bodyPr>
          <a:lstStyle/>
          <a:p>
            <a:pPr marL="435930">
              <a:lnSpc>
                <a:spcPts val="2013"/>
              </a:lnSpc>
              <a:spcBef>
                <a:spcPts val="1198"/>
              </a:spcBef>
            </a:pPr>
            <a:r>
              <a:rPr lang="ru-RU" sz="2400" dirty="0">
                <a:latin typeface="Times New Roman" panose="02020603050405020304" pitchFamily="18" charset="0"/>
                <a:cs typeface="Times New Roman" panose="02020603050405020304" pitchFamily="18" charset="0"/>
              </a:rPr>
              <a:t>     </a:t>
            </a:r>
          </a:p>
          <a:p>
            <a:pPr marL="435930">
              <a:lnSpc>
                <a:spcPts val="2013"/>
              </a:lnSpc>
              <a:spcBef>
                <a:spcPts val="1198"/>
              </a:spcBef>
            </a:pPr>
            <a:r>
              <a:rPr lang="ru-RU" sz="24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Агенты в срок, установленный НК, представляют декларацию по индивидуальному подоходному налогу и социальному налогу, в которой отражают сведения по исчисленным, удержанным (начисленным) суммам </a:t>
            </a:r>
            <a:r>
              <a:rPr lang="ru-RU" sz="2000" b="1" dirty="0">
                <a:solidFill>
                  <a:srgbClr val="0070C0"/>
                </a:solidFill>
                <a:latin typeface="Times New Roman" panose="02020603050405020304" pitchFamily="18" charset="0"/>
                <a:cs typeface="Times New Roman" panose="02020603050405020304" pitchFamily="18" charset="0"/>
              </a:rPr>
              <a:t>обязательных пенсионных взносов</a:t>
            </a:r>
            <a:r>
              <a:rPr lang="ru-RU" sz="2000" dirty="0">
                <a:latin typeface="Times New Roman" panose="02020603050405020304" pitchFamily="18" charset="0"/>
                <a:cs typeface="Times New Roman" panose="02020603050405020304" pitchFamily="18" charset="0"/>
              </a:rPr>
              <a:t>, </a:t>
            </a:r>
            <a:r>
              <a:rPr lang="ru-RU" sz="2000" b="1" dirty="0">
                <a:solidFill>
                  <a:srgbClr val="0070C0"/>
                </a:solidFill>
                <a:latin typeface="Times New Roman" panose="02020603050405020304" pitchFamily="18" charset="0"/>
                <a:cs typeface="Times New Roman" panose="02020603050405020304" pitchFamily="18" charset="0"/>
              </a:rPr>
              <a:t>обязательных пенсионных взносов работодателя</a:t>
            </a:r>
            <a:r>
              <a:rPr lang="ru-RU" sz="2000" dirty="0">
                <a:latin typeface="Times New Roman" panose="02020603050405020304" pitchFamily="18" charset="0"/>
                <a:cs typeface="Times New Roman" panose="02020603050405020304" pitchFamily="18" charset="0"/>
              </a:rPr>
              <a:t>, если иное не установлено законодательством Республики Казахстан.</a:t>
            </a:r>
          </a:p>
          <a:p>
            <a:pPr marL="435930">
              <a:lnSpc>
                <a:spcPts val="2013"/>
              </a:lnSpc>
              <a:spcBef>
                <a:spcPts val="1198"/>
              </a:spcBef>
            </a:pPr>
            <a:endParaRPr lang="ru-RU" sz="2000" dirty="0">
              <a:latin typeface="Times New Roman" panose="02020603050405020304" pitchFamily="18" charset="0"/>
              <a:cs typeface="Times New Roman" panose="02020603050405020304" pitchFamily="18" charset="0"/>
            </a:endParaRPr>
          </a:p>
          <a:p>
            <a:pPr marL="435930">
              <a:lnSpc>
                <a:spcPts val="2013"/>
              </a:lnSpc>
              <a:spcBef>
                <a:spcPts val="1198"/>
              </a:spcBef>
            </a:pPr>
            <a:r>
              <a:rPr lang="ru-RU" sz="2000" dirty="0">
                <a:latin typeface="Times New Roman" panose="02020603050405020304" pitchFamily="18" charset="0"/>
                <a:cs typeface="Times New Roman" panose="02020603050405020304" pitchFamily="18" charset="0"/>
              </a:rPr>
              <a:t>     Форма декларации и порядок ее составления устанавливаются уполномоченным органом, осуществляющим руководство в сфере обеспечения поступления налогов и других обязательных платежей в бюджет (статья 254 СК).</a:t>
            </a:r>
          </a:p>
          <a:p>
            <a:pPr marL="435930">
              <a:lnSpc>
                <a:spcPts val="2013"/>
              </a:lnSpc>
              <a:spcBef>
                <a:spcPts val="1198"/>
              </a:spcBef>
            </a:pPr>
            <a:endParaRPr lang="ru-RU" sz="2000" b="1" dirty="0">
              <a:solidFill>
                <a:srgbClr val="0070C0"/>
              </a:solidFill>
              <a:latin typeface="Times New Roman" panose="02020603050405020304" pitchFamily="18" charset="0"/>
              <a:cs typeface="Times New Roman" panose="02020603050405020304" pitchFamily="18" charset="0"/>
            </a:endParaRPr>
          </a:p>
          <a:p>
            <a:pPr marL="435930">
              <a:lnSpc>
                <a:spcPts val="2013"/>
              </a:lnSpc>
              <a:spcBef>
                <a:spcPts val="1198"/>
              </a:spcBef>
            </a:pPr>
            <a:r>
              <a:rPr lang="ru-RU" sz="2000" b="1" dirty="0">
                <a:solidFill>
                  <a:srgbClr val="0070C0"/>
                </a:solidFill>
                <a:latin typeface="Times New Roman" panose="02020603050405020304" pitchFamily="18" charset="0"/>
                <a:cs typeface="Times New Roman" panose="02020603050405020304" pitchFamily="18" charset="0"/>
              </a:rPr>
              <a:t>     Декларация</a:t>
            </a:r>
            <a:r>
              <a:rPr lang="ru-RU" sz="2000" dirty="0">
                <a:latin typeface="Times New Roman" panose="02020603050405020304" pitchFamily="18" charset="0"/>
                <a:cs typeface="Times New Roman" panose="02020603050405020304" pitchFamily="18" charset="0"/>
              </a:rPr>
              <a:t> по индивидуальному подоходному налогу и социальному налогу (форма 200.00) заполняется и подается согласно </a:t>
            </a:r>
            <a:r>
              <a:rPr lang="ru-RU" sz="2000" b="1" dirty="0">
                <a:solidFill>
                  <a:srgbClr val="0070C0"/>
                </a:solidFill>
                <a:latin typeface="Times New Roman" panose="02020603050405020304" pitchFamily="18" charset="0"/>
                <a:cs typeface="Times New Roman" panose="02020603050405020304" pitchFamily="18" charset="0"/>
              </a:rPr>
              <a:t>Приложениям 121, 122 </a:t>
            </a:r>
            <a:r>
              <a:rPr lang="ru-RU" sz="2000" dirty="0">
                <a:latin typeface="Times New Roman" panose="02020603050405020304" pitchFamily="18" charset="0"/>
                <a:cs typeface="Times New Roman" panose="02020603050405020304" pitchFamily="18" charset="0"/>
              </a:rPr>
              <a:t>к приказу Первого заместителя Премьера-Министра Республики Казахстан – Министра финансов Республики Казахстан  от 20 января 2020 года № 39 </a:t>
            </a:r>
            <a:r>
              <a:rPr lang="ru-RU" sz="2000" b="1" dirty="0">
                <a:solidFill>
                  <a:srgbClr val="0070C0"/>
                </a:solidFill>
                <a:latin typeface="Times New Roman" panose="02020603050405020304" pitchFamily="18" charset="0"/>
                <a:cs typeface="Times New Roman" panose="02020603050405020304" pitchFamily="18" charset="0"/>
              </a:rPr>
              <a:t>«Об утверждении форм налоговой отчетности и правил их составления».  </a:t>
            </a:r>
          </a:p>
          <a:p>
            <a:pPr marL="435930">
              <a:lnSpc>
                <a:spcPts val="2013"/>
              </a:lnSpc>
              <a:spcBef>
                <a:spcPts val="1198"/>
              </a:spcBef>
            </a:pPr>
            <a:endParaRPr lang="ru-RU" sz="2400" dirty="0">
              <a:latin typeface="Times New Roman" panose="02020603050405020304" pitchFamily="18" charset="0"/>
              <a:cs typeface="Times New Roman" panose="02020603050405020304" pitchFamily="18" charset="0"/>
            </a:endParaRPr>
          </a:p>
          <a:p>
            <a:pPr marL="435930">
              <a:lnSpc>
                <a:spcPts val="2013"/>
              </a:lnSpc>
              <a:spcBef>
                <a:spcPts val="1198"/>
              </a:spcBef>
            </a:pPr>
            <a:endParaRPr lang="en-US" sz="2000" dirty="0">
              <a:latin typeface="Times New Roman" panose="02020603050405020304" pitchFamily="18" charset="0"/>
              <a:cs typeface="Times New Roman" panose="02020603050405020304" pitchFamily="18" charset="0"/>
            </a:endParaRPr>
          </a:p>
          <a:p>
            <a:pPr algn="just"/>
            <a:endParaRPr lang="ru-RU" sz="2000" dirty="0">
              <a:latin typeface="Times New Roman"/>
              <a:cs typeface="Times New Roman"/>
            </a:endParaRPr>
          </a:p>
        </p:txBody>
      </p:sp>
      <p:cxnSp>
        <p:nvCxnSpPr>
          <p:cNvPr id="5" name="Straight Connector 4">
            <a:extLst>
              <a:ext uri="{FF2B5EF4-FFF2-40B4-BE49-F238E27FC236}">
                <a16:creationId xmlns:a16="http://schemas.microsoft.com/office/drawing/2014/main" id="{5AC51CEF-B461-D2AB-F978-17D7C655C23B}"/>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97C8D14F-8464-A6B6-D156-BC0CF7F33F1F}"/>
              </a:ext>
            </a:extLst>
          </p:cNvPr>
          <p:cNvSpPr txBox="1">
            <a:spLocks/>
          </p:cNvSpPr>
          <p:nvPr/>
        </p:nvSpPr>
        <p:spPr>
          <a:xfrm>
            <a:off x="0" y="-125962"/>
            <a:ext cx="9918699"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       18</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Обязательные пенсионные взносы работодателя – продолжение. </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1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39521">
              <a:lnSpc>
                <a:spcPts val="1084"/>
              </a:lnSpc>
            </a:pPr>
            <a:fld id="{81D60167-4931-47E6-BA6A-407CBD079E47}" type="slidenum">
              <a:rPr dirty="0"/>
              <a:pPr marL="39521">
                <a:lnSpc>
                  <a:spcPts val="1084"/>
                </a:lnSpc>
              </a:pPr>
              <a:t>19</a:t>
            </a:fld>
            <a:endParaRPr dirty="0"/>
          </a:p>
        </p:txBody>
      </p:sp>
      <p:sp>
        <p:nvSpPr>
          <p:cNvPr id="2" name="object 2"/>
          <p:cNvSpPr txBox="1"/>
          <p:nvPr/>
        </p:nvSpPr>
        <p:spPr>
          <a:xfrm>
            <a:off x="241300" y="1000487"/>
            <a:ext cx="9330509" cy="6494085"/>
          </a:xfrm>
          <a:prstGeom prst="rect">
            <a:avLst/>
          </a:prstGeom>
        </p:spPr>
        <p:txBody>
          <a:bodyPr vert="horz" wrap="square" lIns="0" tIns="0" rIns="0" bIns="0" rtlCol="0">
            <a:spAutoFit/>
          </a:bodyPr>
          <a:lstStyle/>
          <a:p>
            <a:pPr indent="449580" algn="just"/>
            <a:endParaRPr lang="ru-RU" dirty="0">
              <a:effectLst/>
              <a:latin typeface="Times New Roman" panose="02020603050405020304" pitchFamily="18" charset="0"/>
              <a:ea typeface="Times New Roman" panose="02020603050405020304" pitchFamily="18" charset="0"/>
            </a:endParaRPr>
          </a:p>
          <a:p>
            <a:pPr indent="449580" algn="just"/>
            <a:endParaRPr lang="ru-RU" dirty="0">
              <a:latin typeface="Times New Roman" panose="02020603050405020304" pitchFamily="18" charset="0"/>
              <a:ea typeface="Times New Roman" panose="02020603050405020304" pitchFamily="18" charset="0"/>
            </a:endParaRPr>
          </a:p>
          <a:p>
            <a:pPr indent="449580" algn="just"/>
            <a:endParaRPr lang="ru-RU" dirty="0">
              <a:effectLst/>
              <a:latin typeface="Times New Roman" panose="02020603050405020304" pitchFamily="18" charset="0"/>
              <a:ea typeface="Times New Roman" panose="02020603050405020304" pitchFamily="18" charset="0"/>
            </a:endParaRPr>
          </a:p>
          <a:p>
            <a:pPr indent="449580"/>
            <a:r>
              <a:rPr lang="ru-RU" dirty="0">
                <a:effectLst/>
                <a:latin typeface="Times New Roman" panose="02020603050405020304" pitchFamily="18" charset="0"/>
                <a:ea typeface="Times New Roman" panose="02020603050405020304" pitchFamily="18" charset="0"/>
              </a:rPr>
              <a:t>Адвокат,</a:t>
            </a:r>
            <a:r>
              <a:rPr lang="ru-RU" b="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как лицо, занимающееся частной практикой, является</a:t>
            </a:r>
            <a:r>
              <a:rPr lang="ru-RU" b="1" dirty="0">
                <a:effectLst/>
                <a:latin typeface="Times New Roman" panose="02020603050405020304" pitchFamily="18" charset="0"/>
                <a:ea typeface="Times New Roman" panose="02020603050405020304" pitchFamily="18" charset="0"/>
              </a:rPr>
              <a:t> </a:t>
            </a:r>
            <a:r>
              <a:rPr lang="ru-RU" b="1" dirty="0">
                <a:solidFill>
                  <a:srgbClr val="0070C0"/>
                </a:solidFill>
                <a:effectLst/>
                <a:latin typeface="Times New Roman" panose="02020603050405020304" pitchFamily="18" charset="0"/>
                <a:ea typeface="Times New Roman" panose="02020603050405020304" pitchFamily="18" charset="0"/>
              </a:rPr>
              <a:t>плательщиком </a:t>
            </a:r>
            <a:r>
              <a:rPr lang="ru-RU" b="1" u="sng" dirty="0">
                <a:solidFill>
                  <a:srgbClr val="FF0000"/>
                </a:solidFill>
                <a:effectLst/>
                <a:latin typeface="Times New Roman" panose="02020603050405020304" pitchFamily="18" charset="0"/>
                <a:ea typeface="Times New Roman" panose="02020603050405020304" pitchFamily="18" charset="0"/>
              </a:rPr>
              <a:t>взносов</a:t>
            </a:r>
            <a:r>
              <a:rPr lang="ru-RU" b="1" dirty="0">
                <a:solidFill>
                  <a:srgbClr val="0070C0"/>
                </a:solidFill>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в фонд социального медицинского страхования (далее – фонд), (подпункт 4) пункта 2 статьи 14 </a:t>
            </a:r>
            <a:r>
              <a:rPr lang="ru-RU" b="1" dirty="0">
                <a:solidFill>
                  <a:srgbClr val="0070C0"/>
                </a:solidFill>
                <a:effectLst/>
                <a:latin typeface="Times New Roman" panose="02020603050405020304" pitchFamily="18" charset="0"/>
                <a:ea typeface="Times New Roman" panose="02020603050405020304" pitchFamily="18" charset="0"/>
              </a:rPr>
              <a:t>Закона РК от 16 ноября 2015 года № 405-V ЗРК «Об обязательном социальном медицинском страховании</a:t>
            </a:r>
            <a:r>
              <a:rPr lang="ru-RU" dirty="0">
                <a:effectLst/>
                <a:latin typeface="Times New Roman" panose="02020603050405020304" pitchFamily="18" charset="0"/>
                <a:ea typeface="Times New Roman" panose="02020603050405020304" pitchFamily="18" charset="0"/>
              </a:rPr>
              <a:t>», далее - Закон № 405-V ЗРК; подпункт 4) пункта 4 Правил и сроков исчисления (удержания) и перечисления отчислений и (или) взносов на обязательное социальное медицинское страхование, утвержденных приказом Министра здравоохранения Республики Казахстан от 30 июня 2017 года № 478 (далее – </a:t>
            </a:r>
            <a:r>
              <a:rPr lang="ru-RU" b="1" dirty="0">
                <a:solidFill>
                  <a:srgbClr val="0070C0"/>
                </a:solidFill>
                <a:effectLst/>
                <a:latin typeface="Times New Roman" panose="02020603050405020304" pitchFamily="18" charset="0"/>
                <a:ea typeface="Times New Roman" panose="02020603050405020304" pitchFamily="18" charset="0"/>
              </a:rPr>
              <a:t>Правила ОСМС</a:t>
            </a:r>
            <a:r>
              <a:rPr lang="ru-RU" dirty="0">
                <a:effectLst/>
                <a:latin typeface="Times New Roman" panose="02020603050405020304" pitchFamily="18" charset="0"/>
                <a:ea typeface="Times New Roman" panose="02020603050405020304" pitchFamily="18" charset="0"/>
              </a:rPr>
              <a:t>).</a:t>
            </a:r>
          </a:p>
          <a:p>
            <a:r>
              <a:rPr lang="ru-RU" dirty="0">
                <a:effectLst/>
                <a:latin typeface="Times New Roman" panose="02020603050405020304" pitchFamily="18" charset="0"/>
                <a:ea typeface="Times New Roman" panose="02020603050405020304" pitchFamily="18" charset="0"/>
              </a:rPr>
              <a:t> </a:t>
            </a:r>
          </a:p>
          <a:p>
            <a:r>
              <a:rPr lang="ru-RU" dirty="0">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Лица, которые </a:t>
            </a:r>
            <a:r>
              <a:rPr lang="ru-RU" b="1" dirty="0">
                <a:solidFill>
                  <a:srgbClr val="0070C0"/>
                </a:solidFill>
                <a:effectLst/>
                <a:latin typeface="Times New Roman" panose="02020603050405020304" pitchFamily="18" charset="0"/>
                <a:ea typeface="Times New Roman" panose="02020603050405020304" pitchFamily="18" charset="0"/>
              </a:rPr>
              <a:t>освобождаются</a:t>
            </a:r>
            <a:r>
              <a:rPr lang="ru-RU" dirty="0">
                <a:effectLst/>
                <a:latin typeface="Times New Roman" panose="02020603050405020304" pitchFamily="18" charset="0"/>
                <a:ea typeface="Times New Roman" panose="02020603050405020304" pitchFamily="18" charset="0"/>
              </a:rPr>
              <a:t> от уплаты взносов в фонд, указаны в </a:t>
            </a:r>
            <a:r>
              <a:rPr lang="ru-RU" b="1" dirty="0">
                <a:solidFill>
                  <a:srgbClr val="0070C0"/>
                </a:solidFill>
                <a:effectLst/>
                <a:latin typeface="Times New Roman" panose="02020603050405020304" pitchFamily="18" charset="0"/>
                <a:ea typeface="Times New Roman" panose="02020603050405020304" pitchFamily="18" charset="0"/>
              </a:rPr>
              <a:t>пункте 7 статьи 28 </a:t>
            </a:r>
            <a:r>
              <a:rPr lang="ru-RU" dirty="0">
                <a:effectLst/>
                <a:latin typeface="Times New Roman" panose="02020603050405020304" pitchFamily="18" charset="0"/>
                <a:ea typeface="Times New Roman" panose="02020603050405020304" pitchFamily="18" charset="0"/>
              </a:rPr>
              <a:t>Закона № 405-V ЗРК.</a:t>
            </a:r>
          </a:p>
          <a:p>
            <a:r>
              <a:rPr lang="ru-RU" dirty="0">
                <a:effectLst/>
                <a:latin typeface="Times New Roman" panose="02020603050405020304" pitchFamily="18" charset="0"/>
                <a:ea typeface="Times New Roman" panose="02020603050405020304" pitchFamily="18" charset="0"/>
              </a:rPr>
              <a:t>          </a:t>
            </a:r>
          </a:p>
          <a:p>
            <a:r>
              <a:rPr lang="ru-RU" b="1" dirty="0">
                <a:latin typeface="Times New Roman" panose="02020603050405020304" pitchFamily="18" charset="0"/>
                <a:ea typeface="Times New Roman" panose="02020603050405020304" pitchFamily="18" charset="0"/>
              </a:rPr>
              <a:t>      </a:t>
            </a:r>
            <a:r>
              <a:rPr lang="ru-RU" b="1" dirty="0">
                <a:solidFill>
                  <a:srgbClr val="0070C0"/>
                </a:solidFill>
                <a:effectLst/>
                <a:latin typeface="Times New Roman" panose="02020603050405020304" pitchFamily="18" charset="0"/>
                <a:ea typeface="Times New Roman" panose="02020603050405020304" pitchFamily="18" charset="0"/>
              </a:rPr>
              <a:t>Объектом исчисления взносов</a:t>
            </a:r>
            <a:r>
              <a:rPr lang="ru-RU" dirty="0">
                <a:effectLst/>
                <a:latin typeface="Times New Roman" panose="02020603050405020304" pitchFamily="18" charset="0"/>
                <a:ea typeface="Times New Roman" panose="02020603050405020304" pitchFamily="18" charset="0"/>
              </a:rPr>
              <a:t> лиц, занимающихся частной практикой (адвокатов), является </a:t>
            </a:r>
            <a:r>
              <a:rPr lang="ru-RU" b="1" dirty="0">
                <a:solidFill>
                  <a:srgbClr val="FF0000"/>
                </a:solidFill>
                <a:effectLst/>
                <a:latin typeface="Times New Roman" panose="02020603050405020304" pitchFamily="18" charset="0"/>
                <a:ea typeface="Times New Roman" panose="02020603050405020304" pitchFamily="18" charset="0"/>
              </a:rPr>
              <a:t>1,4-кратный минимальный размер заработной платы</a:t>
            </a:r>
            <a:r>
              <a:rPr lang="ru-RU" i="1" dirty="0">
                <a:effectLst/>
                <a:latin typeface="Times New Roman" panose="02020603050405020304" pitchFamily="18" charset="0"/>
                <a:ea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rPr>
              <a:t> установленный на соответствующий финансовый год законом о республиканском бюджете, за исключением приостановивших представление налоговой отчетности в соответствии с налоговым законодательством Республики Казахстан лиц, занимающихся частной практикой </a:t>
            </a:r>
            <a:r>
              <a:rPr lang="ru-RU" i="1" dirty="0">
                <a:effectLst/>
                <a:latin typeface="Times New Roman" panose="02020603050405020304" pitchFamily="18" charset="0"/>
                <a:ea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rPr>
              <a:t>пункт 5 статьи 28 Закона № 405-V ЗРК)</a:t>
            </a:r>
            <a:r>
              <a:rPr lang="ru-RU" b="1" dirty="0">
                <a:effectLst/>
                <a:latin typeface="Times New Roman" panose="02020603050405020304" pitchFamily="18" charset="0"/>
                <a:ea typeface="Times New Roman" panose="02020603050405020304" pitchFamily="18" charset="0"/>
              </a:rPr>
              <a:t>.</a:t>
            </a:r>
          </a:p>
          <a:p>
            <a:pPr indent="449580"/>
            <a:endParaRPr lang="ru-RU" sz="800" dirty="0">
              <a:effectLst/>
              <a:latin typeface="Times New Roman" panose="02020603050405020304" pitchFamily="18" charset="0"/>
              <a:ea typeface="Times New Roman" panose="02020603050405020304" pitchFamily="18" charset="0"/>
            </a:endParaRPr>
          </a:p>
          <a:p>
            <a:pPr indent="449580"/>
            <a:r>
              <a:rPr lang="ru-RU" dirty="0">
                <a:effectLst/>
                <a:latin typeface="Times New Roman" panose="02020603050405020304" pitchFamily="18" charset="0"/>
                <a:ea typeface="Times New Roman" panose="02020603050405020304" pitchFamily="18" charset="0"/>
              </a:rPr>
              <a:t>Взносы лиц, занимающихся частной практикой (адвокатов), с 1 января 2020 года устанавливаются </a:t>
            </a:r>
            <a:r>
              <a:rPr lang="ru-RU" b="1" dirty="0">
                <a:solidFill>
                  <a:srgbClr val="FF0000"/>
                </a:solidFill>
                <a:effectLst/>
                <a:latin typeface="Times New Roman" panose="02020603050405020304" pitchFamily="18" charset="0"/>
                <a:ea typeface="Times New Roman" panose="02020603050405020304" pitchFamily="18" charset="0"/>
              </a:rPr>
              <a:t>в размере 5 процентов от объекта</a:t>
            </a:r>
            <a:r>
              <a:rPr lang="ru-RU" dirty="0">
                <a:solidFill>
                  <a:srgbClr val="FF0000"/>
                </a:solidFill>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исчисления взносов (пункт 3 статьи 28 Закона № 405-V ЗРК).</a:t>
            </a:r>
            <a:endParaRPr dirty="0">
              <a:latin typeface="Times New Roman"/>
              <a:cs typeface="Times New Roman"/>
            </a:endParaRPr>
          </a:p>
        </p:txBody>
      </p:sp>
      <p:cxnSp>
        <p:nvCxnSpPr>
          <p:cNvPr id="4" name="Straight Connector 3"/>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p:cNvSpPr txBox="1">
            <a:spLocks/>
          </p:cNvSpPr>
          <p:nvPr/>
        </p:nvSpPr>
        <p:spPr>
          <a:xfrm>
            <a:off x="88900" y="0"/>
            <a:ext cx="8952056"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19. Взносы в фонд социального медицинского страхования</a:t>
            </a:r>
          </a:p>
        </p:txBody>
      </p:sp>
      <p:sp>
        <p:nvSpPr>
          <p:cNvPr id="8" name="Прямоугольник 7">
            <a:extLst>
              <a:ext uri="{FF2B5EF4-FFF2-40B4-BE49-F238E27FC236}">
                <a16:creationId xmlns:a16="http://schemas.microsoft.com/office/drawing/2014/main" id="{964C13B6-C17F-4D9F-8732-6880926BFD0D}"/>
              </a:ext>
            </a:extLst>
          </p:cNvPr>
          <p:cNvSpPr/>
          <p:nvPr/>
        </p:nvSpPr>
        <p:spPr>
          <a:xfrm>
            <a:off x="241300" y="885825"/>
            <a:ext cx="9448800" cy="8495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76" marR="1179646" indent="423954">
              <a:lnSpc>
                <a:spcPts val="1943"/>
              </a:lnSpc>
            </a:pPr>
            <a:r>
              <a:rPr lang="ru-RU" sz="2000" b="1" dirty="0">
                <a:solidFill>
                  <a:srgbClr val="FFC000"/>
                </a:solidFill>
                <a:latin typeface="Times New Roman"/>
                <a:cs typeface="Times New Roman"/>
              </a:rPr>
              <a:t>Взносы в фонд социального медицинского страхования </a:t>
            </a:r>
            <a:r>
              <a:rPr lang="ru-RU" sz="2000" dirty="0">
                <a:solidFill>
                  <a:schemeClr val="bg1"/>
                </a:solidFill>
                <a:latin typeface="Times New Roman"/>
                <a:cs typeface="Times New Roman"/>
              </a:rPr>
              <a:t>не </a:t>
            </a:r>
            <a:r>
              <a:rPr lang="ru-RU" sz="2000" spc="-5" dirty="0">
                <a:solidFill>
                  <a:schemeClr val="bg1"/>
                </a:solidFill>
                <a:latin typeface="Times New Roman"/>
                <a:cs typeface="Times New Roman"/>
              </a:rPr>
              <a:t>относятся </a:t>
            </a:r>
            <a:r>
              <a:rPr lang="ru-RU" sz="2000" dirty="0">
                <a:solidFill>
                  <a:schemeClr val="bg1"/>
                </a:solidFill>
                <a:latin typeface="Times New Roman"/>
                <a:cs typeface="Times New Roman"/>
              </a:rPr>
              <a:t>к налогам </a:t>
            </a:r>
            <a:r>
              <a:rPr lang="ru-RU" sz="2000" spc="-5" dirty="0">
                <a:solidFill>
                  <a:schemeClr val="bg1"/>
                </a:solidFill>
                <a:latin typeface="Times New Roman"/>
                <a:cs typeface="Times New Roman"/>
              </a:rPr>
              <a:t>и </a:t>
            </a:r>
            <a:r>
              <a:rPr lang="ru-RU" sz="2000" dirty="0">
                <a:solidFill>
                  <a:schemeClr val="bg1"/>
                </a:solidFill>
                <a:latin typeface="Times New Roman"/>
                <a:cs typeface="Times New Roman"/>
              </a:rPr>
              <a:t>другим  </a:t>
            </a:r>
            <a:r>
              <a:rPr lang="ru-RU" sz="2000" spc="-5" dirty="0">
                <a:solidFill>
                  <a:schemeClr val="bg1"/>
                </a:solidFill>
                <a:latin typeface="Times New Roman"/>
                <a:cs typeface="Times New Roman"/>
              </a:rPr>
              <a:t>платежам в бюджет согласно статье 189</a:t>
            </a:r>
            <a:r>
              <a:rPr lang="ru-RU" sz="2000" spc="52" dirty="0">
                <a:solidFill>
                  <a:schemeClr val="bg1"/>
                </a:solidFill>
                <a:latin typeface="Times New Roman"/>
                <a:cs typeface="Times New Roman"/>
              </a:rPr>
              <a:t> </a:t>
            </a:r>
            <a:r>
              <a:rPr lang="ru-RU" sz="2000" dirty="0">
                <a:solidFill>
                  <a:schemeClr val="bg1"/>
                </a:solidFill>
                <a:latin typeface="Times New Roman"/>
                <a:cs typeface="Times New Roman"/>
              </a:rPr>
              <a:t>НК.</a:t>
            </a:r>
          </a:p>
        </p:txBody>
      </p:sp>
    </p:spTree>
    <p:extLst>
      <p:ext uri="{BB962C8B-B14F-4D97-AF65-F5344CB8AC3E}">
        <p14:creationId xmlns:p14="http://schemas.microsoft.com/office/powerpoint/2010/main" val="286297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289300" y="1193979"/>
            <a:ext cx="6248400" cy="2819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2" name="object 2"/>
          <p:cNvSpPr txBox="1"/>
          <p:nvPr/>
        </p:nvSpPr>
        <p:spPr>
          <a:xfrm>
            <a:off x="3365500" y="1114426"/>
            <a:ext cx="6096000" cy="3959161"/>
          </a:xfrm>
          <a:prstGeom prst="rect">
            <a:avLst/>
          </a:prstGeom>
        </p:spPr>
        <p:txBody>
          <a:bodyPr vert="horz" wrap="square" lIns="0" tIns="0" rIns="0" bIns="0" rtlCol="0">
            <a:spAutoFit/>
          </a:bodyPr>
          <a:lstStyle/>
          <a:p>
            <a:pPr marL="11976" marR="4790" indent="423954" algn="just">
              <a:lnSpc>
                <a:spcPct val="95800"/>
              </a:lnSpc>
              <a:spcBef>
                <a:spcPts val="5"/>
              </a:spcBef>
            </a:pPr>
            <a:endParaRPr lang="ru-RU" sz="700" spc="-5" dirty="0">
              <a:solidFill>
                <a:schemeClr val="bg1"/>
              </a:solidFill>
              <a:latin typeface="Times New Roman" panose="02020603050405020304" pitchFamily="18" charset="0"/>
              <a:cs typeface="Times New Roman" panose="02020603050405020304" pitchFamily="18" charset="0"/>
            </a:endParaRPr>
          </a:p>
          <a:p>
            <a:pPr marL="11976" marR="4790" indent="423954">
              <a:lnSpc>
                <a:spcPct val="95800"/>
              </a:lnSpc>
              <a:spcBef>
                <a:spcPts val="5"/>
              </a:spcBef>
            </a:pPr>
            <a:r>
              <a:rPr lang="ru-RU" b="1" spc="-5" dirty="0">
                <a:solidFill>
                  <a:srgbClr val="FFC000"/>
                </a:solidFill>
                <a:latin typeface="Times New Roman" panose="02020603050405020304" pitchFamily="18" charset="0"/>
                <a:cs typeface="Times New Roman" panose="02020603050405020304" pitchFamily="18" charset="0"/>
              </a:rPr>
              <a:t>Адвокат, </a:t>
            </a:r>
            <a:r>
              <a:rPr lang="ru-RU" b="1" spc="-5" dirty="0">
                <a:solidFill>
                  <a:schemeClr val="bg1"/>
                </a:solidFill>
                <a:latin typeface="Times New Roman" panose="02020603050405020304" pitchFamily="18" charset="0"/>
                <a:cs typeface="Times New Roman" panose="02020603050405020304" pitchFamily="18" charset="0"/>
              </a:rPr>
              <a:t>как лицо, занимающееся частной практикой, обязан исчислять и оплачивать </a:t>
            </a:r>
            <a:r>
              <a:rPr lang="ru-RU" b="1" spc="-5" dirty="0">
                <a:solidFill>
                  <a:srgbClr val="FFC000"/>
                </a:solidFill>
                <a:latin typeface="Times New Roman" panose="02020603050405020304" pitchFamily="18" charset="0"/>
                <a:cs typeface="Times New Roman" panose="02020603050405020304" pitchFamily="18" charset="0"/>
              </a:rPr>
              <a:t>социальный налог</a:t>
            </a:r>
            <a:r>
              <a:rPr lang="ru-RU" b="1" spc="-5" dirty="0">
                <a:solidFill>
                  <a:schemeClr val="bg1"/>
                </a:solidFill>
                <a:latin typeface="Times New Roman" panose="02020603050405020304" pitchFamily="18" charset="0"/>
                <a:cs typeface="Times New Roman" panose="02020603050405020304" pitchFamily="18" charset="0"/>
              </a:rPr>
              <a:t> (подпункт 1) пункт 1 статьи 189 НК, подпункт 2) пункт 1 статьи 482  НК).</a:t>
            </a:r>
          </a:p>
          <a:p>
            <a:pPr marL="11976" marR="4790" indent="423954">
              <a:lnSpc>
                <a:spcPct val="95800"/>
              </a:lnSpc>
              <a:spcBef>
                <a:spcPts val="5"/>
              </a:spcBef>
            </a:pPr>
            <a:endParaRPr lang="ru-RU" sz="800" b="1" spc="-5" dirty="0">
              <a:solidFill>
                <a:schemeClr val="bg1"/>
              </a:solidFill>
              <a:latin typeface="Times New Roman" panose="02020603050405020304" pitchFamily="18" charset="0"/>
              <a:cs typeface="Times New Roman" panose="02020603050405020304" pitchFamily="18" charset="0"/>
            </a:endParaRPr>
          </a:p>
          <a:p>
            <a:pPr marL="11976" marR="4790" indent="423954">
              <a:lnSpc>
                <a:spcPct val="95800"/>
              </a:lnSpc>
              <a:spcBef>
                <a:spcPts val="5"/>
              </a:spcBef>
            </a:pPr>
            <a:r>
              <a:rPr lang="ru-RU" b="1" spc="-5" dirty="0">
                <a:solidFill>
                  <a:srgbClr val="FFC000"/>
                </a:solidFill>
                <a:latin typeface="Times New Roman" panose="02020603050405020304" pitchFamily="18" charset="0"/>
                <a:cs typeface="Times New Roman" panose="02020603050405020304" pitchFamily="18" charset="0"/>
              </a:rPr>
              <a:t>Социальный налог </a:t>
            </a:r>
            <a:r>
              <a:rPr lang="ru-RU" b="1" spc="-5" dirty="0">
                <a:solidFill>
                  <a:schemeClr val="bg1"/>
                </a:solidFill>
                <a:latin typeface="Times New Roman" panose="02020603050405020304" pitchFamily="18" charset="0"/>
                <a:cs typeface="Times New Roman" panose="02020603050405020304" pitchFamily="18" charset="0"/>
              </a:rPr>
              <a:t>следует отличать от </a:t>
            </a:r>
            <a:r>
              <a:rPr lang="ru-RU" b="1" spc="-5" dirty="0">
                <a:solidFill>
                  <a:srgbClr val="FFC000"/>
                </a:solidFill>
                <a:latin typeface="Times New Roman" panose="02020603050405020304" pitchFamily="18" charset="0"/>
                <a:cs typeface="Times New Roman" panose="02020603050405020304" pitchFamily="18" charset="0"/>
              </a:rPr>
              <a:t>социальных отчислений</a:t>
            </a:r>
            <a:r>
              <a:rPr lang="ru-RU" b="1" spc="-5" dirty="0">
                <a:solidFill>
                  <a:schemeClr val="bg1"/>
                </a:solidFill>
                <a:latin typeface="Times New Roman" panose="02020603050405020304" pitchFamily="18" charset="0"/>
                <a:cs typeface="Times New Roman" panose="02020603050405020304" pitchFamily="18" charset="0"/>
              </a:rPr>
              <a:t>, которые не являются налогом.</a:t>
            </a:r>
          </a:p>
          <a:p>
            <a:pPr marL="11976" marR="4790" indent="423954">
              <a:lnSpc>
                <a:spcPct val="95800"/>
              </a:lnSpc>
              <a:spcBef>
                <a:spcPts val="5"/>
              </a:spcBef>
            </a:pPr>
            <a:endParaRPr lang="ru-RU" sz="800" b="1" spc="-5" dirty="0">
              <a:solidFill>
                <a:schemeClr val="bg1"/>
              </a:solidFill>
              <a:latin typeface="Times New Roman" panose="02020603050405020304" pitchFamily="18" charset="0"/>
              <a:cs typeface="Times New Roman" panose="02020603050405020304" pitchFamily="18" charset="0"/>
            </a:endParaRPr>
          </a:p>
          <a:p>
            <a:pPr marL="11976" marR="4790" indent="423954">
              <a:lnSpc>
                <a:spcPct val="95800"/>
              </a:lnSpc>
              <a:spcBef>
                <a:spcPts val="5"/>
              </a:spcBef>
            </a:pPr>
            <a:r>
              <a:rPr lang="ru-RU" b="1" spc="-5" dirty="0">
                <a:solidFill>
                  <a:schemeClr val="bg1"/>
                </a:solidFill>
                <a:latin typeface="Times New Roman" panose="02020603050405020304" pitchFamily="18" charset="0"/>
                <a:cs typeface="Times New Roman" panose="02020603050405020304" pitchFamily="18" charset="0"/>
              </a:rPr>
              <a:t>Социальный налог поступает в </a:t>
            </a:r>
            <a:r>
              <a:rPr lang="ru-RU" b="1" spc="-5" dirty="0">
                <a:solidFill>
                  <a:srgbClr val="FFC000"/>
                </a:solidFill>
                <a:latin typeface="Times New Roman" panose="02020603050405020304" pitchFamily="18" charset="0"/>
                <a:cs typeface="Times New Roman" panose="02020603050405020304" pitchFamily="18" charset="0"/>
              </a:rPr>
              <a:t>государственный бюджет</a:t>
            </a:r>
            <a:r>
              <a:rPr lang="ru-RU" b="1" spc="-5" dirty="0">
                <a:solidFill>
                  <a:schemeClr val="bg1"/>
                </a:solidFill>
                <a:latin typeface="Times New Roman" panose="02020603050405020304" pitchFamily="18" charset="0"/>
                <a:cs typeface="Times New Roman" panose="02020603050405020304" pitchFamily="18" charset="0"/>
              </a:rPr>
              <a:t>, социальные отчисления – в </a:t>
            </a:r>
            <a:r>
              <a:rPr lang="ru-RU" b="1" spc="-5" dirty="0">
                <a:solidFill>
                  <a:srgbClr val="FFC000"/>
                </a:solidFill>
                <a:latin typeface="Times New Roman" panose="02020603050405020304" pitchFamily="18" charset="0"/>
                <a:cs typeface="Times New Roman" panose="02020603050405020304" pitchFamily="18" charset="0"/>
              </a:rPr>
              <a:t>Государственный фонд социального страхования.</a:t>
            </a:r>
          </a:p>
          <a:p>
            <a:pPr marL="11976" marR="4790" indent="423954" algn="just">
              <a:lnSpc>
                <a:spcPct val="95800"/>
              </a:lnSpc>
              <a:spcBef>
                <a:spcPts val="5"/>
              </a:spcBef>
            </a:pPr>
            <a:endParaRPr lang="ru-RU" sz="2400" spc="-5" dirty="0">
              <a:latin typeface="Times New Roman" panose="02020603050405020304" pitchFamily="18" charset="0"/>
              <a:cs typeface="Times New Roman" panose="02020603050405020304" pitchFamily="18" charset="0"/>
            </a:endParaRPr>
          </a:p>
          <a:p>
            <a:pPr marL="11976" marR="4790" indent="423954" algn="just">
              <a:lnSpc>
                <a:spcPct val="95800"/>
              </a:lnSpc>
              <a:spcBef>
                <a:spcPts val="5"/>
              </a:spcBef>
            </a:pPr>
            <a:endParaRPr lang="ru-RU" sz="2400" b="1" u="sng" spc="-5" dirty="0">
              <a:latin typeface="Times New Roman" panose="02020603050405020304" pitchFamily="18" charset="0"/>
              <a:cs typeface="Times New Roman" panose="02020603050405020304" pitchFamily="18" charset="0"/>
            </a:endParaRPr>
          </a:p>
          <a:p>
            <a:pPr>
              <a:lnSpc>
                <a:spcPct val="100000"/>
              </a:lnSpc>
            </a:pPr>
            <a:endParaRPr sz="24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sldNum" sz="quarter" idx="7"/>
          </p:nvPr>
        </p:nvSpPr>
        <p:spPr>
          <a:xfrm>
            <a:off x="9654467" y="7210425"/>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2</a:t>
            </a:fld>
            <a:endParaRPr dirty="0"/>
          </a:p>
        </p:txBody>
      </p:sp>
      <p:cxnSp>
        <p:nvCxnSpPr>
          <p:cNvPr id="6" name="Straight Connector 5"/>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7" name="Title 1"/>
          <p:cNvSpPr txBox="1">
            <a:spLocks/>
          </p:cNvSpPr>
          <p:nvPr/>
        </p:nvSpPr>
        <p:spPr>
          <a:xfrm>
            <a:off x="185057" y="-125962"/>
            <a:ext cx="85906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2</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Социальный налог и социальные отчисления.</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pic>
        <p:nvPicPr>
          <p:cNvPr id="8" name="Рисунок 7" descr="Изображение выглядит как текст, офисные принадлежности, книга, Оргтехника&#10;&#10;Контент, сгенерированный ИИ, может содержать ошибки.">
            <a:extLst>
              <a:ext uri="{FF2B5EF4-FFF2-40B4-BE49-F238E27FC236}">
                <a16:creationId xmlns:a16="http://schemas.microsoft.com/office/drawing/2014/main" id="{7320C422-C2BE-FD2F-BF37-3F6621150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62" y="1193980"/>
            <a:ext cx="2890838" cy="2819400"/>
          </a:xfrm>
          <a:prstGeom prst="rect">
            <a:avLst/>
          </a:prstGeom>
        </p:spPr>
      </p:pic>
      <p:sp>
        <p:nvSpPr>
          <p:cNvPr id="11" name="TextBox 10">
            <a:extLst>
              <a:ext uri="{FF2B5EF4-FFF2-40B4-BE49-F238E27FC236}">
                <a16:creationId xmlns:a16="http://schemas.microsoft.com/office/drawing/2014/main" id="{28151823-8A1B-8E29-BDA1-15AC057783A8}"/>
              </a:ext>
            </a:extLst>
          </p:cNvPr>
          <p:cNvSpPr txBox="1"/>
          <p:nvPr/>
        </p:nvSpPr>
        <p:spPr>
          <a:xfrm>
            <a:off x="398462" y="3995271"/>
            <a:ext cx="9139238" cy="3416320"/>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     Средства от </a:t>
            </a:r>
            <a:r>
              <a:rPr lang="ru-RU" b="1" dirty="0">
                <a:solidFill>
                  <a:srgbClr val="0070C0"/>
                </a:solidFill>
                <a:latin typeface="Times New Roman" panose="02020603050405020304" pitchFamily="18" charset="0"/>
                <a:cs typeface="Times New Roman" panose="02020603050405020304" pitchFamily="18" charset="0"/>
              </a:rPr>
              <a:t>социального налога</a:t>
            </a:r>
            <a:r>
              <a:rPr lang="ru-RU" dirty="0">
                <a:latin typeface="Times New Roman" panose="02020603050405020304" pitchFamily="18" charset="0"/>
                <a:cs typeface="Times New Roman" panose="02020603050405020304" pitchFamily="18" charset="0"/>
              </a:rPr>
              <a:t> распределяются по определенным направлениям. Например, на содержание школ, детских садов, больниц, правоохранительных структур,  на обеспечение безопасности государства, содержание армии и т.п.</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Из социальных отчислений </a:t>
            </a:r>
            <a:r>
              <a:rPr lang="ru-RU" dirty="0">
                <a:latin typeface="Times New Roman" panose="02020603050405020304" pitchFamily="18" charset="0"/>
                <a:cs typeface="Times New Roman" panose="02020603050405020304" pitchFamily="18" charset="0"/>
              </a:rPr>
              <a:t>формируются  и выплачиваются, к примеру,  социальные выплаты по случаю потери дохода в связи с беременностью и родами, усыновлением (удочерением) новорожденного ребенка (детей), по случаям утраты трудоспособности и потери кормильца.</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В связи с рассматриваемым вопросом нужно обратить внимание на следующее. </a:t>
            </a:r>
            <a:r>
              <a:rPr lang="ru-RU" b="1" dirty="0">
                <a:solidFill>
                  <a:srgbClr val="0070C0"/>
                </a:solidFill>
                <a:latin typeface="Times New Roman" panose="02020603050405020304" pitchFamily="18" charset="0"/>
                <a:cs typeface="Times New Roman" panose="02020603050405020304" pitchFamily="18" charset="0"/>
              </a:rPr>
              <a:t>Социальные отчисления </a:t>
            </a:r>
            <a:r>
              <a:rPr lang="ru-RU" dirty="0">
                <a:latin typeface="Times New Roman" panose="02020603050405020304" pitchFamily="18" charset="0"/>
                <a:cs typeface="Times New Roman" panose="02020603050405020304" pitchFamily="18" charset="0"/>
              </a:rPr>
              <a:t>не являются налогом, </a:t>
            </a:r>
            <a:r>
              <a:rPr lang="ru-RU" b="1" dirty="0">
                <a:solidFill>
                  <a:srgbClr val="0070C0"/>
                </a:solidFill>
                <a:latin typeface="Times New Roman" panose="02020603050405020304" pitchFamily="18" charset="0"/>
                <a:cs typeface="Times New Roman" panose="02020603050405020304" pitchFamily="18" charset="0"/>
              </a:rPr>
              <a:t>но учитывается при расчете суммы социального налога </a:t>
            </a:r>
            <a:r>
              <a:rPr lang="ru-RU" dirty="0">
                <a:latin typeface="Times New Roman" panose="02020603050405020304" pitchFamily="18" charset="0"/>
                <a:cs typeface="Times New Roman" panose="02020603050405020304" pitchFamily="18" charset="0"/>
              </a:rPr>
              <a:t>адвоката, как лица, занимающегося частной практикой.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8900" y="4848224"/>
            <a:ext cx="9601200" cy="251459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bg1"/>
              </a:solidFill>
            </a:endParaRPr>
          </a:p>
        </p:txBody>
      </p:sp>
      <p:sp>
        <p:nvSpPr>
          <p:cNvPr id="3" name="object 3"/>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39521">
              <a:lnSpc>
                <a:spcPts val="1084"/>
              </a:lnSpc>
            </a:pPr>
            <a:fld id="{81D60167-4931-47E6-BA6A-407CBD079E47}" type="slidenum">
              <a:rPr dirty="0"/>
              <a:pPr marL="39521">
                <a:lnSpc>
                  <a:spcPts val="1084"/>
                </a:lnSpc>
              </a:pPr>
              <a:t>20</a:t>
            </a:fld>
            <a:endParaRPr dirty="0"/>
          </a:p>
        </p:txBody>
      </p:sp>
      <p:sp>
        <p:nvSpPr>
          <p:cNvPr id="2" name="object 2"/>
          <p:cNvSpPr txBox="1"/>
          <p:nvPr/>
        </p:nvSpPr>
        <p:spPr>
          <a:xfrm>
            <a:off x="190500" y="1073590"/>
            <a:ext cx="9330509" cy="6639125"/>
          </a:xfrm>
          <a:prstGeom prst="rect">
            <a:avLst/>
          </a:prstGeom>
        </p:spPr>
        <p:txBody>
          <a:bodyPr vert="horz" wrap="square" lIns="0" tIns="0" rIns="0" bIns="0" rtlCol="0">
            <a:spAutoFit/>
          </a:bodyPr>
          <a:lstStyle/>
          <a:p>
            <a:r>
              <a:rPr lang="ru-RU" b="1" dirty="0">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Начисленные взносы перечисляются через банки или организации, осуществляющие отдельные виды банковских операций, для последующего перечисления Государственной корпорацией на счет фонда лицами, занимающимися частной практикой, </a:t>
            </a:r>
            <a:r>
              <a:rPr lang="ru-RU" b="1" dirty="0">
                <a:solidFill>
                  <a:srgbClr val="FF0000"/>
                </a:solidFill>
                <a:effectLst/>
                <a:latin typeface="Times New Roman" panose="02020603050405020304" pitchFamily="18" charset="0"/>
                <a:ea typeface="Times New Roman" panose="02020603050405020304" pitchFamily="18" charset="0"/>
              </a:rPr>
              <a:t>в свою пользу</a:t>
            </a:r>
            <a:r>
              <a:rPr lang="ru-RU" dirty="0">
                <a:effectLst/>
                <a:latin typeface="Times New Roman" panose="02020603050405020304" pitchFamily="18" charset="0"/>
                <a:ea typeface="Times New Roman" panose="02020603050405020304" pitchFamily="18" charset="0"/>
              </a:rPr>
              <a:t> – </a:t>
            </a:r>
            <a:r>
              <a:rPr lang="ru-RU" b="1" dirty="0">
                <a:solidFill>
                  <a:srgbClr val="0070C0"/>
                </a:solidFill>
                <a:effectLst/>
                <a:latin typeface="Times New Roman" panose="02020603050405020304" pitchFamily="18" charset="0"/>
                <a:ea typeface="Times New Roman" panose="02020603050405020304" pitchFamily="18" charset="0"/>
              </a:rPr>
              <a:t>ежемесячно не позднее </a:t>
            </a:r>
            <a:r>
              <a:rPr lang="ru-RU" b="1" u="sng" dirty="0">
                <a:solidFill>
                  <a:srgbClr val="0070C0"/>
                </a:solidFill>
                <a:effectLst/>
                <a:latin typeface="Times New Roman" panose="02020603050405020304" pitchFamily="18" charset="0"/>
                <a:ea typeface="Times New Roman" panose="02020603050405020304" pitchFamily="18" charset="0"/>
              </a:rPr>
              <a:t>25 числа месяца</a:t>
            </a:r>
            <a:r>
              <a:rPr lang="ru-RU" b="1" dirty="0">
                <a:solidFill>
                  <a:srgbClr val="0070C0"/>
                </a:solidFill>
                <a:effectLst/>
                <a:latin typeface="Times New Roman" panose="02020603050405020304" pitchFamily="18" charset="0"/>
                <a:ea typeface="Times New Roman" panose="02020603050405020304" pitchFamily="18" charset="0"/>
              </a:rPr>
              <a:t>, </a:t>
            </a:r>
            <a:r>
              <a:rPr lang="ru-RU" b="1" dirty="0">
                <a:effectLst/>
                <a:latin typeface="Times New Roman" panose="02020603050405020304" pitchFamily="18" charset="0"/>
                <a:ea typeface="Times New Roman" panose="02020603050405020304" pitchFamily="18" charset="0"/>
              </a:rPr>
              <a:t>следующего за отчетным </a:t>
            </a:r>
            <a:r>
              <a:rPr lang="ru-RU" dirty="0">
                <a:effectLst/>
                <a:latin typeface="Times New Roman" panose="02020603050405020304" pitchFamily="18" charset="0"/>
                <a:ea typeface="Times New Roman" panose="02020603050405020304" pitchFamily="18" charset="0"/>
              </a:rPr>
              <a:t>(подпункт 2) пункта 6  статьи  30 Закон № 405-V ЗРК).</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	</a:t>
            </a:r>
          </a:p>
          <a:p>
            <a:r>
              <a:rPr lang="ru-RU" dirty="0">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Исчисление и перечисление взносов лиц, занимающихся частной практикой (адвокатов), индивидуальных предпринимателей, самостоятельных плательщиков осуществляются самостоятельно либо третьим лицом в их пользу (пункт 4-1 статьи 14 Закона № 405-V ЗРК).</a:t>
            </a:r>
          </a:p>
          <a:p>
            <a:r>
              <a:rPr lang="ru-RU" sz="1800" dirty="0">
                <a:effectLst/>
                <a:latin typeface="Times New Roman" panose="02020603050405020304" pitchFamily="18" charset="0"/>
                <a:ea typeface="Times New Roman" panose="02020603050405020304" pitchFamily="18" charset="0"/>
              </a:rPr>
              <a:t>	</a:t>
            </a:r>
          </a:p>
          <a:p>
            <a:r>
              <a:rPr lang="ru-RU" dirty="0">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Исчисление и перечисление взносов производятся в тенге с учетом округления тиынов в следующем порядке:  </a:t>
            </a:r>
            <a:r>
              <a:rPr lang="ru-RU" sz="1800" b="1" dirty="0">
                <a:solidFill>
                  <a:srgbClr val="0070C0"/>
                </a:solidFill>
                <a:effectLst/>
                <a:latin typeface="Times New Roman" panose="02020603050405020304" pitchFamily="18" charset="0"/>
                <a:ea typeface="Times New Roman" panose="02020603050405020304" pitchFamily="18" charset="0"/>
              </a:rPr>
              <a:t>сумма до 50 тиын округляется до 0 тенге;  сумма от 50 тиын округляется до 1 тенге</a:t>
            </a:r>
            <a:r>
              <a:rPr lang="ru-RU" sz="1800" dirty="0">
                <a:solidFill>
                  <a:srgbClr val="0070C0"/>
                </a:solidFill>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(пункт 39 Правил ОСМС). </a:t>
            </a:r>
            <a:endParaRPr lang="ru-RU" b="1" i="1" u="sng" dirty="0">
              <a:solidFill>
                <a:srgbClr val="FFC000"/>
              </a:solidFill>
              <a:latin typeface="Times New Roman" panose="02020603050405020304" pitchFamily="18" charset="0"/>
              <a:ea typeface="Times New Roman" panose="02020603050405020304" pitchFamily="18" charset="0"/>
            </a:endParaRPr>
          </a:p>
          <a:p>
            <a:pPr indent="449580" algn="just"/>
            <a:endParaRPr lang="ru-RU" sz="1800" b="1" i="1" u="sng" dirty="0">
              <a:solidFill>
                <a:srgbClr val="FFC000"/>
              </a:solidFill>
              <a:effectLst/>
              <a:latin typeface="Times New Roman" panose="02020603050405020304" pitchFamily="18" charset="0"/>
              <a:ea typeface="Times New Roman" panose="02020603050405020304" pitchFamily="18" charset="0"/>
            </a:endParaRPr>
          </a:p>
          <a:p>
            <a:pPr indent="449580" algn="just"/>
            <a:r>
              <a:rPr lang="ru-RU" sz="1800" b="1" i="1" u="sng" dirty="0">
                <a:solidFill>
                  <a:srgbClr val="FFC000"/>
                </a:solidFill>
                <a:effectLst/>
                <a:latin typeface="Times New Roman" panose="02020603050405020304" pitchFamily="18" charset="0"/>
                <a:ea typeface="Times New Roman" panose="02020603050405020304" pitchFamily="18" charset="0"/>
              </a:rPr>
              <a:t>Пример: </a:t>
            </a:r>
            <a:endParaRPr lang="ru-RU"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800"/>
              </a:spcAft>
            </a:pPr>
            <a:r>
              <a:rPr lang="ru-RU"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МРЗП в 2025 году = </a:t>
            </a: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85</a:t>
            </a:r>
            <a:r>
              <a:rPr lang="ru-RU"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000 тенге</a:t>
            </a:r>
            <a:endParaRPr lang="ru-R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ru-RU" sz="1800" b="1" u="sng" dirty="0">
                <a:solidFill>
                  <a:schemeClr val="bg1"/>
                </a:solidFill>
                <a:effectLst/>
                <a:latin typeface="Times New Roman" panose="02020603050405020304" pitchFamily="18" charset="0"/>
                <a:ea typeface="Times New Roman" panose="02020603050405020304" pitchFamily="18" charset="0"/>
              </a:rPr>
              <a:t>Объект исчисления взносов</a:t>
            </a:r>
            <a:r>
              <a:rPr lang="ru-RU" sz="1800" u="sng" dirty="0">
                <a:solidFill>
                  <a:schemeClr val="bg1"/>
                </a:solidFill>
                <a:effectLst/>
                <a:latin typeface="Times New Roman" panose="02020603050405020304" pitchFamily="18" charset="0"/>
                <a:ea typeface="Times New Roman" panose="02020603050405020304" pitchFamily="18" charset="0"/>
              </a:rPr>
              <a:t> </a:t>
            </a:r>
            <a:r>
              <a:rPr lang="ru-RU" sz="1800" dirty="0">
                <a:solidFill>
                  <a:schemeClr val="bg1"/>
                </a:solidFill>
                <a:effectLst/>
                <a:latin typeface="Times New Roman" panose="02020603050405020304" pitchFamily="18" charset="0"/>
                <a:ea typeface="Times New Roman" panose="02020603050405020304" pitchFamily="18" charset="0"/>
              </a:rPr>
              <a:t>= 1,4-кратный МРЗП. </a:t>
            </a:r>
            <a:r>
              <a:rPr lang="ru-RU" sz="1800" b="1" dirty="0">
                <a:solidFill>
                  <a:schemeClr val="bg1"/>
                </a:solidFill>
                <a:effectLst/>
                <a:latin typeface="Times New Roman" panose="02020603050405020304" pitchFamily="18" charset="0"/>
                <a:ea typeface="Times New Roman" panose="02020603050405020304" pitchFamily="18" charset="0"/>
              </a:rPr>
              <a:t> </a:t>
            </a:r>
            <a:r>
              <a:rPr lang="ru-RU" sz="1800" dirty="0">
                <a:solidFill>
                  <a:schemeClr val="bg1"/>
                </a:solidFill>
                <a:effectLst/>
                <a:latin typeface="Times New Roman" panose="02020603050405020304" pitchFamily="18" charset="0"/>
                <a:ea typeface="Times New Roman" panose="02020603050405020304" pitchFamily="18" charset="0"/>
              </a:rPr>
              <a:t>То есть 1,4 х 85 000 тенге= 119 000 тенге. </a:t>
            </a:r>
          </a:p>
          <a:p>
            <a:pPr indent="449580" algn="just"/>
            <a:r>
              <a:rPr lang="ru-RU" sz="1800" b="1" dirty="0">
                <a:solidFill>
                  <a:schemeClr val="bg1"/>
                </a:solidFill>
                <a:effectLst/>
                <a:latin typeface="Times New Roman" panose="02020603050405020304" pitchFamily="18" charset="0"/>
                <a:ea typeface="Times New Roman" panose="02020603050405020304" pitchFamily="18" charset="0"/>
              </a:rPr>
              <a:t>Взносы = 5 % </a:t>
            </a:r>
            <a:r>
              <a:rPr lang="ru-RU" sz="1800" dirty="0">
                <a:solidFill>
                  <a:schemeClr val="bg1"/>
                </a:solidFill>
                <a:effectLst/>
                <a:latin typeface="Times New Roman" panose="02020603050405020304" pitchFamily="18" charset="0"/>
                <a:ea typeface="Times New Roman" panose="02020603050405020304" pitchFamily="18" charset="0"/>
              </a:rPr>
              <a:t>от объекта исчисления взносов. </a:t>
            </a:r>
            <a:r>
              <a:rPr lang="ru-RU" sz="1800" b="1" dirty="0">
                <a:solidFill>
                  <a:schemeClr val="bg1"/>
                </a:solidFill>
                <a:effectLst/>
                <a:latin typeface="Times New Roman" panose="02020603050405020304" pitchFamily="18" charset="0"/>
                <a:ea typeface="Times New Roman" panose="02020603050405020304" pitchFamily="18" charset="0"/>
              </a:rPr>
              <a:t> </a:t>
            </a:r>
            <a:r>
              <a:rPr lang="ru-RU" sz="1800" dirty="0">
                <a:solidFill>
                  <a:schemeClr val="bg1"/>
                </a:solidFill>
                <a:effectLst/>
                <a:latin typeface="Times New Roman" panose="02020603050405020304" pitchFamily="18" charset="0"/>
                <a:ea typeface="Times New Roman" panose="02020603050405020304" pitchFamily="18" charset="0"/>
              </a:rPr>
              <a:t>То есть 119 000 х 5% =</a:t>
            </a:r>
            <a:r>
              <a:rPr lang="ru-RU" sz="1800" b="1" dirty="0">
                <a:solidFill>
                  <a:schemeClr val="bg1"/>
                </a:solidFill>
                <a:effectLst/>
                <a:latin typeface="Times New Roman" panose="02020603050405020304" pitchFamily="18" charset="0"/>
                <a:ea typeface="Times New Roman" panose="02020603050405020304" pitchFamily="18" charset="0"/>
              </a:rPr>
              <a:t> </a:t>
            </a:r>
            <a:r>
              <a:rPr lang="ru-RU" sz="1800" b="1" dirty="0">
                <a:solidFill>
                  <a:srgbClr val="FFC000"/>
                </a:solidFill>
                <a:effectLst/>
                <a:latin typeface="Times New Roman" panose="02020603050405020304" pitchFamily="18" charset="0"/>
                <a:ea typeface="Times New Roman" panose="02020603050405020304" pitchFamily="18" charset="0"/>
              </a:rPr>
              <a:t>5 950</a:t>
            </a:r>
            <a:r>
              <a:rPr lang="ru-RU" sz="1800" dirty="0">
                <a:solidFill>
                  <a:srgbClr val="FFC000"/>
                </a:solidFill>
                <a:effectLst/>
                <a:latin typeface="Times New Roman" panose="02020603050405020304" pitchFamily="18" charset="0"/>
                <a:ea typeface="Times New Roman" panose="02020603050405020304" pitchFamily="18" charset="0"/>
              </a:rPr>
              <a:t> тенге</a:t>
            </a:r>
            <a:r>
              <a:rPr lang="ru-RU" sz="1800" dirty="0">
                <a:solidFill>
                  <a:schemeClr val="bg1"/>
                </a:solidFill>
                <a:effectLst/>
                <a:latin typeface="Times New Roman" panose="02020603050405020304" pitchFamily="18" charset="0"/>
                <a:ea typeface="Times New Roman" panose="02020603050405020304" pitchFamily="18" charset="0"/>
              </a:rPr>
              <a:t>.</a:t>
            </a:r>
          </a:p>
          <a:p>
            <a:pPr indent="449580" algn="just"/>
            <a:endParaRPr lang="ru-RU" sz="1800" dirty="0">
              <a:solidFill>
                <a:schemeClr val="bg1"/>
              </a:solidFill>
              <a:effectLst/>
              <a:latin typeface="Times New Roman" panose="02020603050405020304" pitchFamily="18" charset="0"/>
              <a:ea typeface="Times New Roman" panose="02020603050405020304" pitchFamily="18" charset="0"/>
            </a:endParaRPr>
          </a:p>
          <a:p>
            <a:pPr indent="449580" algn="just"/>
            <a:r>
              <a:rPr lang="ru-RU" sz="1800" dirty="0">
                <a:solidFill>
                  <a:schemeClr val="bg1"/>
                </a:solidFill>
                <a:effectLst/>
                <a:latin typeface="Times New Roman" panose="02020603050405020304" pitchFamily="18" charset="0"/>
                <a:ea typeface="Times New Roman" panose="02020603050405020304" pitchFamily="18" charset="0"/>
              </a:rPr>
              <a:t>Адвокат ежемесячно, не позднее 25 числа месяца, следующего за отчетным, исчисляет и оплачивает в фонд взнос в сумме </a:t>
            </a:r>
            <a:r>
              <a:rPr lang="ru-RU" b="1" u="sng" dirty="0">
                <a:solidFill>
                  <a:srgbClr val="FFC000"/>
                </a:solidFill>
                <a:latin typeface="Times New Roman" panose="02020603050405020304" pitchFamily="18" charset="0"/>
                <a:ea typeface="Times New Roman" panose="02020603050405020304" pitchFamily="18" charset="0"/>
              </a:rPr>
              <a:t>5 950</a:t>
            </a:r>
            <a:r>
              <a:rPr lang="ru-RU" sz="1800" b="1" u="sng" dirty="0">
                <a:solidFill>
                  <a:srgbClr val="FFC000"/>
                </a:solidFill>
                <a:effectLst/>
                <a:latin typeface="Times New Roman" panose="02020603050405020304" pitchFamily="18" charset="0"/>
                <a:ea typeface="Times New Roman" panose="02020603050405020304" pitchFamily="18" charset="0"/>
              </a:rPr>
              <a:t> тенге. </a:t>
            </a:r>
            <a:endParaRPr lang="ru-RU" dirty="0">
              <a:solidFill>
                <a:schemeClr val="bg1"/>
              </a:solidFill>
              <a:latin typeface="Times New Roman"/>
              <a:cs typeface="Times New Roman"/>
            </a:endParaRPr>
          </a:p>
          <a:p>
            <a:pPr marL="435930" marR="2398813" indent="54491">
              <a:lnSpc>
                <a:spcPts val="1961"/>
              </a:lnSpc>
              <a:spcBef>
                <a:spcPts val="1306"/>
              </a:spcBef>
            </a:pPr>
            <a:endParaRPr dirty="0">
              <a:latin typeface="Times New Roman"/>
              <a:cs typeface="Times New Roman"/>
            </a:endParaRPr>
          </a:p>
        </p:txBody>
      </p:sp>
      <p:cxnSp>
        <p:nvCxnSpPr>
          <p:cNvPr id="4" name="Straight Connector 3"/>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p:cNvSpPr txBox="1">
            <a:spLocks/>
          </p:cNvSpPr>
          <p:nvPr/>
        </p:nvSpPr>
        <p:spPr>
          <a:xfrm>
            <a:off x="165100" y="47625"/>
            <a:ext cx="85906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20. Взносы в фонд социального медицинского страхования - продолжение </a:t>
            </a:r>
          </a:p>
        </p:txBody>
      </p:sp>
    </p:spTree>
    <p:extLst>
      <p:ext uri="{BB962C8B-B14F-4D97-AF65-F5344CB8AC3E}">
        <p14:creationId xmlns:p14="http://schemas.microsoft.com/office/powerpoint/2010/main" val="1101014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7EBFA-FD61-0A08-6893-97420ECA6B5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F8889619-679F-5581-8ACE-E50C85FBE594}"/>
              </a:ext>
            </a:extLst>
          </p:cNvPr>
          <p:cNvSpPr txBox="1"/>
          <p:nvPr/>
        </p:nvSpPr>
        <p:spPr>
          <a:xfrm>
            <a:off x="165100" y="1266825"/>
            <a:ext cx="9601200" cy="5591274"/>
          </a:xfrm>
          <a:prstGeom prst="rect">
            <a:avLst/>
          </a:prstGeom>
        </p:spPr>
        <p:txBody>
          <a:bodyPr vert="horz" wrap="square" lIns="0" tIns="0" rIns="0" bIns="0" rtlCol="0">
            <a:spAutoFit/>
          </a:bodyPr>
          <a:lstStyle/>
          <a:p>
            <a:pPr marL="435930">
              <a:lnSpc>
                <a:spcPts val="2013"/>
              </a:lnSpc>
              <a:spcBef>
                <a:spcPts val="1198"/>
              </a:spcBef>
            </a:pPr>
            <a:r>
              <a:rPr lang="ru-RU" sz="2400" dirty="0">
                <a:latin typeface="Times New Roman" panose="02020603050405020304" pitchFamily="18" charset="0"/>
                <a:cs typeface="Times New Roman" panose="02020603050405020304" pitchFamily="18" charset="0"/>
              </a:rPr>
              <a:t>     </a:t>
            </a:r>
          </a:p>
          <a:p>
            <a:pPr marL="435930">
              <a:lnSpc>
                <a:spcPts val="2013"/>
              </a:lnSpc>
              <a:spcBef>
                <a:spcPts val="1198"/>
              </a:spcBef>
            </a:pPr>
            <a:r>
              <a:rPr lang="ru-RU" sz="2000" b="1" dirty="0">
                <a:solidFill>
                  <a:srgbClr val="0070C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Плательщик в сроки, установленные налоговым законодательством Республики Казахстан, представляет </a:t>
            </a:r>
            <a:r>
              <a:rPr lang="ru-RU" sz="2000" b="1" dirty="0">
                <a:solidFill>
                  <a:srgbClr val="0070C0"/>
                </a:solidFill>
                <a:latin typeface="Times New Roman" panose="02020603050405020304" pitchFamily="18" charset="0"/>
                <a:cs typeface="Times New Roman" panose="02020603050405020304" pitchFamily="18" charset="0"/>
              </a:rPr>
              <a:t>декларацию по индивидуальному подоходному налогу и социальному налогу, </a:t>
            </a:r>
            <a:r>
              <a:rPr lang="ru-RU" sz="2000" dirty="0">
                <a:latin typeface="Times New Roman" panose="02020603050405020304" pitchFamily="18" charset="0"/>
                <a:cs typeface="Times New Roman" panose="02020603050405020304" pitchFamily="18" charset="0"/>
              </a:rPr>
              <a:t>в которой отражает сведения по начисленным отчислениям и (или) взносам, если иное не установлено законодательством Республики Казахстан.</a:t>
            </a:r>
          </a:p>
          <a:p>
            <a:pPr marL="435930">
              <a:lnSpc>
                <a:spcPts val="2013"/>
              </a:lnSpc>
              <a:spcBef>
                <a:spcPts val="1198"/>
              </a:spcBef>
            </a:pPr>
            <a:r>
              <a:rPr lang="ru-RU" sz="2000" dirty="0">
                <a:latin typeface="Times New Roman" panose="02020603050405020304" pitchFamily="18" charset="0"/>
                <a:cs typeface="Times New Roman" panose="02020603050405020304" pitchFamily="18" charset="0"/>
              </a:rPr>
              <a:t>     </a:t>
            </a:r>
          </a:p>
          <a:p>
            <a:pPr marL="435930">
              <a:lnSpc>
                <a:spcPts val="2013"/>
              </a:lnSpc>
              <a:spcBef>
                <a:spcPts val="1198"/>
              </a:spcBef>
            </a:pPr>
            <a:r>
              <a:rPr lang="ru-RU" sz="2000" dirty="0">
                <a:latin typeface="Times New Roman" panose="02020603050405020304" pitchFamily="18" charset="0"/>
                <a:cs typeface="Times New Roman" panose="02020603050405020304" pitchFamily="18" charset="0"/>
              </a:rPr>
              <a:t>     </a:t>
            </a:r>
            <a:r>
              <a:rPr lang="ru-RU" sz="2000" b="1" dirty="0">
                <a:solidFill>
                  <a:srgbClr val="0070C0"/>
                </a:solidFill>
                <a:latin typeface="Times New Roman" panose="02020603050405020304" pitchFamily="18" charset="0"/>
                <a:cs typeface="Times New Roman" panose="02020603050405020304" pitchFamily="18" charset="0"/>
              </a:rPr>
              <a:t>Форма декларации и порядок ее составления устанавливаются налоговым законодательством</a:t>
            </a:r>
            <a:r>
              <a:rPr lang="ru-RU" sz="2000" dirty="0">
                <a:latin typeface="Times New Roman" panose="02020603050405020304" pitchFamily="18" charset="0"/>
                <a:cs typeface="Times New Roman" panose="02020603050405020304" pitchFamily="18" charset="0"/>
              </a:rPr>
              <a:t> Республики Казахстан (статья 32 Закона РК «Об обязательном социальном медицинском страховании»)</a:t>
            </a:r>
          </a:p>
          <a:p>
            <a:pPr marL="435930">
              <a:lnSpc>
                <a:spcPts val="2013"/>
              </a:lnSpc>
              <a:spcBef>
                <a:spcPts val="1198"/>
              </a:spcBef>
            </a:pPr>
            <a:endParaRPr lang="ru-RU" sz="2000" dirty="0">
              <a:latin typeface="Times New Roman" panose="02020603050405020304" pitchFamily="18" charset="0"/>
              <a:cs typeface="Times New Roman" panose="02020603050405020304" pitchFamily="18" charset="0"/>
            </a:endParaRPr>
          </a:p>
          <a:p>
            <a:pPr marL="435930">
              <a:lnSpc>
                <a:spcPts val="2013"/>
              </a:lnSpc>
              <a:spcBef>
                <a:spcPts val="1198"/>
              </a:spcBef>
            </a:pPr>
            <a:r>
              <a:rPr lang="ru-RU" sz="2000" b="1" dirty="0">
                <a:solidFill>
                  <a:srgbClr val="0070C0"/>
                </a:solidFill>
                <a:latin typeface="Times New Roman" panose="02020603050405020304" pitchFamily="18" charset="0"/>
                <a:cs typeface="Times New Roman" panose="02020603050405020304" pitchFamily="18" charset="0"/>
              </a:rPr>
              <a:t>     Декларация</a:t>
            </a:r>
            <a:r>
              <a:rPr lang="ru-RU" sz="2000" dirty="0">
                <a:latin typeface="Times New Roman" panose="02020603050405020304" pitchFamily="18" charset="0"/>
                <a:cs typeface="Times New Roman" panose="02020603050405020304" pitchFamily="18" charset="0"/>
              </a:rPr>
              <a:t> по индивидуальному подоходному налогу и социальному налогу (форма 200.00) заполняется и подается согласно </a:t>
            </a:r>
            <a:r>
              <a:rPr lang="ru-RU" sz="2000" b="1" dirty="0">
                <a:solidFill>
                  <a:srgbClr val="0070C0"/>
                </a:solidFill>
                <a:latin typeface="Times New Roman" panose="02020603050405020304" pitchFamily="18" charset="0"/>
                <a:cs typeface="Times New Roman" panose="02020603050405020304" pitchFamily="18" charset="0"/>
              </a:rPr>
              <a:t>Приложениям 121, 122 </a:t>
            </a:r>
            <a:r>
              <a:rPr lang="ru-RU" sz="2000" dirty="0">
                <a:latin typeface="Times New Roman" panose="02020603050405020304" pitchFamily="18" charset="0"/>
                <a:cs typeface="Times New Roman" panose="02020603050405020304" pitchFamily="18" charset="0"/>
              </a:rPr>
              <a:t>к приказу Первого заместителя Премьера-Министра Республики Казахстан – Министра финансов Республики Казахстан  от 20 января 2020 года № 39 </a:t>
            </a:r>
            <a:r>
              <a:rPr lang="ru-RU" sz="2000" b="1" dirty="0">
                <a:solidFill>
                  <a:srgbClr val="0070C0"/>
                </a:solidFill>
                <a:latin typeface="Times New Roman" panose="02020603050405020304" pitchFamily="18" charset="0"/>
                <a:cs typeface="Times New Roman" panose="02020603050405020304" pitchFamily="18" charset="0"/>
              </a:rPr>
              <a:t>«Об утверждении форм налоговой отчетности и правил их составления».  </a:t>
            </a:r>
            <a:endParaRPr lang="ru-RU" sz="2400" dirty="0">
              <a:latin typeface="Times New Roman" panose="02020603050405020304" pitchFamily="18" charset="0"/>
              <a:cs typeface="Times New Roman" panose="02020603050405020304" pitchFamily="18" charset="0"/>
            </a:endParaRPr>
          </a:p>
          <a:p>
            <a:pPr marL="435930">
              <a:lnSpc>
                <a:spcPts val="2013"/>
              </a:lnSpc>
              <a:spcBef>
                <a:spcPts val="1198"/>
              </a:spcBef>
            </a:pPr>
            <a:endParaRPr lang="en-US" sz="2000" dirty="0">
              <a:latin typeface="Times New Roman" panose="02020603050405020304" pitchFamily="18" charset="0"/>
              <a:cs typeface="Times New Roman" panose="02020603050405020304" pitchFamily="18" charset="0"/>
            </a:endParaRPr>
          </a:p>
          <a:p>
            <a:pPr algn="just"/>
            <a:endParaRPr lang="ru-RU" sz="2000" dirty="0">
              <a:latin typeface="Times New Roman"/>
              <a:cs typeface="Times New Roman"/>
            </a:endParaRPr>
          </a:p>
        </p:txBody>
      </p:sp>
      <p:cxnSp>
        <p:nvCxnSpPr>
          <p:cNvPr id="5" name="Straight Connector 4">
            <a:extLst>
              <a:ext uri="{FF2B5EF4-FFF2-40B4-BE49-F238E27FC236}">
                <a16:creationId xmlns:a16="http://schemas.microsoft.com/office/drawing/2014/main" id="{AD328324-6078-3D4E-CB40-F61B560EAB42}"/>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A36A88FB-40D4-D51C-704A-11FC1B95D9B4}"/>
              </a:ext>
            </a:extLst>
          </p:cNvPr>
          <p:cNvSpPr txBox="1">
            <a:spLocks/>
          </p:cNvSpPr>
          <p:nvPr/>
        </p:nvSpPr>
        <p:spPr>
          <a:xfrm>
            <a:off x="0" y="-125962"/>
            <a:ext cx="9918699"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       21</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Взносы в фонд социального медицинского страхования  – </a:t>
            </a:r>
          </a:p>
          <a:p>
            <a:pPr algn="l"/>
            <a:r>
              <a:rPr lang="ru-RU" sz="2000" b="1" dirty="0">
                <a:solidFill>
                  <a:schemeClr val="accent1">
                    <a:lumMod val="50000"/>
                  </a:schemeClr>
                </a:solidFill>
                <a:latin typeface="Arial" panose="020B0604020202020204" pitchFamily="34" charset="0"/>
                <a:cs typeface="Arial" panose="020B0604020202020204" pitchFamily="34" charset="0"/>
              </a:rPr>
              <a:t>       продолжение </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71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0DC6-A328-42B6-4D5C-35B25439DA8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C6FBB2B-4AC6-2844-4318-3C4A5CBAAEF8}"/>
              </a:ext>
            </a:extLst>
          </p:cNvPr>
          <p:cNvSpPr txBox="1"/>
          <p:nvPr/>
        </p:nvSpPr>
        <p:spPr>
          <a:xfrm>
            <a:off x="248506" y="1088441"/>
            <a:ext cx="9374630" cy="6370975"/>
          </a:xfrm>
          <a:prstGeom prst="rect">
            <a:avLst/>
          </a:prstGeom>
        </p:spPr>
        <p:txBody>
          <a:bodyPr vert="horz" wrap="square" lIns="0" tIns="0" rIns="0" bIns="0" rtlCol="0">
            <a:spAutoFit/>
          </a:bodyPr>
          <a:lstStyle/>
          <a:p>
            <a:pPr indent="449580" algn="ctr"/>
            <a:endParaRPr lang="ru-RU" sz="1800" b="1" kern="12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endParaRPr lang="ru-RU" sz="1800" b="1" kern="12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endParaRPr lang="ru-RU"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endParaRPr lang="ru-RU" sz="1800" b="1" kern="12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endParaRPr lang="ru-RU" sz="1800" b="1" kern="12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endParaRPr lang="ru-RU" dirty="0">
              <a:latin typeface="Times New Roman"/>
              <a:cs typeface="Times New Roman"/>
            </a:endParaRPr>
          </a:p>
          <a:p>
            <a:pPr indent="449580" algn="just"/>
            <a:endParaRPr lang="ru-RU" dirty="0">
              <a:latin typeface="Times New Roman"/>
              <a:cs typeface="Times New Roman"/>
            </a:endParaRPr>
          </a:p>
          <a:p>
            <a:pPr indent="449580" algn="just"/>
            <a:endParaRPr lang="ru-RU" dirty="0">
              <a:latin typeface="Times New Roman"/>
              <a:cs typeface="Times New Roman"/>
            </a:endParaRPr>
          </a:p>
          <a:p>
            <a:pPr indent="449580" algn="just"/>
            <a:endParaRPr lang="ru-RU" dirty="0">
              <a:latin typeface="Times New Roman"/>
              <a:cs typeface="Times New Roman"/>
            </a:endParaRPr>
          </a:p>
          <a:p>
            <a:pPr indent="449580"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ru-RU" sz="1800" spc="10" dirty="0">
              <a:solidFill>
                <a:srgbClr val="000000"/>
              </a:solidFill>
              <a:effectLst/>
              <a:latin typeface="Times New Roman" panose="02020603050405020304" pitchFamily="18" charset="0"/>
              <a:ea typeface="Times New Roman" panose="02020603050405020304" pitchFamily="18" charset="0"/>
            </a:endParaRPr>
          </a:p>
          <a:p>
            <a:pPr algn="just"/>
            <a:endParaRPr lang="ru-RU" spc="10" dirty="0">
              <a:solidFill>
                <a:srgbClr val="000000"/>
              </a:solidFill>
              <a:latin typeface="Times New Roman" panose="02020603050405020304" pitchFamily="18" charset="0"/>
              <a:ea typeface="Times New Roman" panose="02020603050405020304" pitchFamily="18" charset="0"/>
            </a:endParaRPr>
          </a:p>
          <a:p>
            <a:pPr algn="just"/>
            <a:endParaRPr lang="ru-RU" sz="1800" spc="10" dirty="0">
              <a:solidFill>
                <a:srgbClr val="000000"/>
              </a:solidFill>
              <a:effectLst/>
              <a:latin typeface="Times New Roman" panose="02020603050405020304" pitchFamily="18" charset="0"/>
              <a:ea typeface="Times New Roman" panose="02020603050405020304" pitchFamily="18" charset="0"/>
            </a:endParaRPr>
          </a:p>
          <a:p>
            <a:pPr algn="just"/>
            <a:r>
              <a:rPr lang="ru-RU" sz="1800" spc="10" dirty="0">
                <a:solidFill>
                  <a:srgbClr val="000000"/>
                </a:solidFill>
                <a:effectLst/>
                <a:latin typeface="Times New Roman" panose="02020603050405020304" pitchFamily="18" charset="0"/>
                <a:ea typeface="Times New Roman" panose="02020603050405020304" pitchFamily="18" charset="0"/>
              </a:rPr>
              <a:t>      </a:t>
            </a:r>
          </a:p>
          <a:p>
            <a:pPr marL="435930" lvl="1">
              <a:tabLst>
                <a:tab pos="814375" algn="l"/>
              </a:tabLst>
            </a:pPr>
            <a:r>
              <a:rPr lang="ru-RU" sz="1800" spc="10" dirty="0">
                <a:solidFill>
                  <a:srgbClr val="000000"/>
                </a:solidFill>
                <a:effectLst/>
                <a:latin typeface="Times New Roman" panose="02020603050405020304" pitchFamily="18" charset="0"/>
                <a:ea typeface="Times New Roman" panose="02020603050405020304" pitchFamily="18" charset="0"/>
              </a:rPr>
              <a:t>       </a:t>
            </a:r>
            <a:r>
              <a:rPr lang="ru-RU" dirty="0">
                <a:latin typeface="Times New Roman"/>
                <a:cs typeface="Times New Roman"/>
              </a:rPr>
              <a:t>По общему правилу </a:t>
            </a:r>
            <a:r>
              <a:rPr lang="ru-RU" b="1" dirty="0">
                <a:latin typeface="Times New Roman"/>
                <a:cs typeface="Times New Roman"/>
              </a:rPr>
              <a:t>налоговый учет основывается на данных бухгалтерского учета</a:t>
            </a:r>
            <a:r>
              <a:rPr lang="ru-RU" dirty="0">
                <a:latin typeface="Times New Roman"/>
                <a:cs typeface="Times New Roman"/>
              </a:rPr>
              <a:t>. Порядок ведения бухгалтерской документации устанавливается </a:t>
            </a:r>
            <a:r>
              <a:rPr lang="ru-RU" b="1" dirty="0">
                <a:latin typeface="Times New Roman"/>
                <a:cs typeface="Times New Roman"/>
              </a:rPr>
              <a:t>законодательством</a:t>
            </a:r>
            <a:r>
              <a:rPr lang="ru-RU" dirty="0">
                <a:latin typeface="Times New Roman"/>
                <a:cs typeface="Times New Roman"/>
              </a:rPr>
              <a:t> Республики Казахстан </a:t>
            </a:r>
            <a:r>
              <a:rPr lang="ru-RU" b="1" dirty="0">
                <a:latin typeface="Times New Roman"/>
                <a:cs typeface="Times New Roman"/>
              </a:rPr>
              <a:t>о бухгалтерском учете и финансовой отчетности </a:t>
            </a:r>
            <a:r>
              <a:rPr lang="ru-RU" dirty="0">
                <a:latin typeface="Times New Roman"/>
                <a:cs typeface="Times New Roman"/>
              </a:rPr>
              <a:t>(пункт 3 статьи 190 НК).</a:t>
            </a:r>
          </a:p>
          <a:p>
            <a:pPr marL="435930" lvl="1">
              <a:tabLst>
                <a:tab pos="814375" algn="l"/>
              </a:tabLst>
            </a:pPr>
            <a:endParaRPr lang="ru-RU" dirty="0">
              <a:latin typeface="Times New Roman"/>
              <a:cs typeface="Times New Roman"/>
            </a:endParaRPr>
          </a:p>
          <a:p>
            <a:pPr marL="435930" lvl="1">
              <a:tabLst>
                <a:tab pos="814375" algn="l"/>
              </a:tabLst>
            </a:pPr>
            <a:r>
              <a:rPr lang="ru-RU" dirty="0">
                <a:latin typeface="Times New Roman"/>
                <a:cs typeface="Times New Roman"/>
              </a:rPr>
              <a:t>       В Республике  Казахстан принят и введен в действие Закон Республики Казахстан  от 28 февраля 2007 года № 234 «О бухгалтерском учете и  финансовой отчетности».</a:t>
            </a:r>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dirty="0">
              <a:latin typeface="Times New Roman"/>
              <a:cs typeface="Times New Roman"/>
            </a:endParaRPr>
          </a:p>
        </p:txBody>
      </p:sp>
      <p:cxnSp>
        <p:nvCxnSpPr>
          <p:cNvPr id="4" name="Straight Connector 3">
            <a:extLst>
              <a:ext uri="{FF2B5EF4-FFF2-40B4-BE49-F238E27FC236}">
                <a16:creationId xmlns:a16="http://schemas.microsoft.com/office/drawing/2014/main" id="{6FA0A886-C67C-FF4E-F711-0A33C2F7876D}"/>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a:extLst>
              <a:ext uri="{FF2B5EF4-FFF2-40B4-BE49-F238E27FC236}">
                <a16:creationId xmlns:a16="http://schemas.microsoft.com/office/drawing/2014/main" id="{CA3CB559-78ED-256B-B21E-EA84589D45D4}"/>
              </a:ext>
            </a:extLst>
          </p:cNvPr>
          <p:cNvSpPr txBox="1">
            <a:spLocks/>
          </p:cNvSpPr>
          <p:nvPr/>
        </p:nvSpPr>
        <p:spPr>
          <a:xfrm>
            <a:off x="185057" y="123826"/>
            <a:ext cx="8590643" cy="6095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22.</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Налоговый учет и учетная документация адвоката.</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67640DF3-3C62-CF56-8343-62EF8CD9F7D2}"/>
              </a:ext>
            </a:extLst>
          </p:cNvPr>
          <p:cNvSpPr/>
          <p:nvPr/>
        </p:nvSpPr>
        <p:spPr>
          <a:xfrm>
            <a:off x="248506" y="1266825"/>
            <a:ext cx="9374630" cy="3581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5930" lvl="1">
              <a:tabLst>
                <a:tab pos="814375" algn="l"/>
              </a:tabLst>
            </a:pPr>
            <a:r>
              <a:rPr lang="ru-RU" b="1" dirty="0">
                <a:latin typeface="Times New Roman"/>
                <a:cs typeface="Times New Roman"/>
              </a:rPr>
              <a:t>     Налоговому учету посвящена глава 23 НК. </a:t>
            </a:r>
          </a:p>
          <a:p>
            <a:pPr marL="435930" lvl="1">
              <a:tabLst>
                <a:tab pos="814375" algn="l"/>
              </a:tabLst>
            </a:pPr>
            <a:endParaRPr lang="ru-RU" sz="800" b="1" dirty="0">
              <a:latin typeface="Times New Roman"/>
              <a:cs typeface="Times New Roman"/>
            </a:endParaRPr>
          </a:p>
          <a:p>
            <a:pPr marL="435930" lvl="1">
              <a:tabLst>
                <a:tab pos="814375" algn="l"/>
              </a:tabLst>
            </a:pPr>
            <a:r>
              <a:rPr lang="ru-RU" b="1" dirty="0">
                <a:latin typeface="Times New Roman"/>
                <a:cs typeface="Times New Roman"/>
              </a:rPr>
              <a:t>     </a:t>
            </a:r>
            <a:r>
              <a:rPr lang="ru-RU" b="1" u="sng" dirty="0">
                <a:solidFill>
                  <a:srgbClr val="FFC000"/>
                </a:solidFill>
                <a:latin typeface="Times New Roman"/>
                <a:cs typeface="Times New Roman"/>
              </a:rPr>
              <a:t>Налоговым учетом </a:t>
            </a:r>
            <a:r>
              <a:rPr lang="ru-RU" b="1" dirty="0">
                <a:latin typeface="Times New Roman"/>
                <a:cs typeface="Times New Roman"/>
              </a:rPr>
              <a:t>является процесс ведения налогоплательщиком (налоговым агентом) </a:t>
            </a:r>
            <a:r>
              <a:rPr lang="ru-RU" b="1" dirty="0">
                <a:solidFill>
                  <a:srgbClr val="FFC000"/>
                </a:solidFill>
                <a:latin typeface="Times New Roman"/>
                <a:cs typeface="Times New Roman"/>
              </a:rPr>
              <a:t>учетной документации </a:t>
            </a:r>
            <a:r>
              <a:rPr lang="ru-RU" b="1" dirty="0">
                <a:latin typeface="Times New Roman"/>
                <a:cs typeface="Times New Roman"/>
              </a:rPr>
              <a:t>в соответствии с требованиями НК в целях обобщения и систематизации информации об объектах  налогообложения и (или) объектах, связанных с налогообложением, а также исчисления налогов и  платежей в бюджет и составления налоговой отчетности (пункта 1 статьи 190 НК).</a:t>
            </a:r>
          </a:p>
          <a:p>
            <a:pPr marL="435930" lvl="1">
              <a:tabLst>
                <a:tab pos="814375" algn="l"/>
              </a:tabLst>
            </a:pPr>
            <a:endParaRPr lang="ru-RU" b="1" dirty="0">
              <a:latin typeface="Times New Roman"/>
              <a:cs typeface="Times New Roman"/>
            </a:endParaRPr>
          </a:p>
          <a:p>
            <a:pPr marL="435930" lvl="1">
              <a:tabLst>
                <a:tab pos="814375" algn="l"/>
              </a:tabLst>
            </a:pPr>
            <a:r>
              <a:rPr lang="ru-RU" b="1" dirty="0">
                <a:latin typeface="Times New Roman"/>
                <a:cs typeface="Times New Roman"/>
              </a:rPr>
              <a:t>     Налогоплательщик (налоговый агент) </a:t>
            </a:r>
            <a:r>
              <a:rPr lang="ru-RU" b="1" dirty="0">
                <a:solidFill>
                  <a:srgbClr val="FFC000"/>
                </a:solidFill>
                <a:latin typeface="Times New Roman"/>
                <a:cs typeface="Times New Roman"/>
              </a:rPr>
              <a:t>на основе налогового учета </a:t>
            </a:r>
            <a:r>
              <a:rPr lang="ru-RU" b="1" dirty="0">
                <a:latin typeface="Times New Roman"/>
                <a:cs typeface="Times New Roman"/>
              </a:rPr>
              <a:t>по итогам налогового периода определяет объекты налогообложения и (или) объекты, связанные с налогообложением, и исчисляет налоги и платежи в бюджет (пункт 3 статьи 192 НК)</a:t>
            </a:r>
          </a:p>
          <a:p>
            <a:pPr marL="435930" lvl="1">
              <a:tabLst>
                <a:tab pos="814375" algn="l"/>
              </a:tabLst>
            </a:pPr>
            <a:endParaRPr lang="ru-RU" dirty="0">
              <a:latin typeface="Times New Roman"/>
              <a:cs typeface="Times New Roman"/>
            </a:endParaRPr>
          </a:p>
        </p:txBody>
      </p:sp>
    </p:spTree>
    <p:extLst>
      <p:ext uri="{BB962C8B-B14F-4D97-AF65-F5344CB8AC3E}">
        <p14:creationId xmlns:p14="http://schemas.microsoft.com/office/powerpoint/2010/main" val="285851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262F1-808E-C087-133A-7B010A220BBE}"/>
            </a:ext>
          </a:extLst>
        </p:cNvPr>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5B8D4FE4-0FA4-D7B0-341A-B2AFCA6CE10E}"/>
              </a:ext>
            </a:extLst>
          </p:cNvPr>
          <p:cNvSpPr/>
          <p:nvPr/>
        </p:nvSpPr>
        <p:spPr>
          <a:xfrm>
            <a:off x="341745" y="2949003"/>
            <a:ext cx="9348355" cy="38093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a:solidFill>
                  <a:srgbClr val="FFC000"/>
                </a:solidFill>
                <a:latin typeface="Times New Roman" panose="02020603050405020304" pitchFamily="18" charset="0"/>
                <a:cs typeface="Times New Roman" panose="02020603050405020304" pitchFamily="18" charset="0"/>
              </a:rPr>
              <a:t>Адвокат, </a:t>
            </a:r>
            <a:r>
              <a:rPr lang="ru-RU" sz="2000" b="1" dirty="0">
                <a:solidFill>
                  <a:schemeClr val="bg1"/>
                </a:solidFill>
                <a:latin typeface="Times New Roman" panose="02020603050405020304" pitchFamily="18" charset="0"/>
                <a:cs typeface="Times New Roman" panose="02020603050405020304" pitchFamily="18" charset="0"/>
              </a:rPr>
              <a:t>как лицо, занимающееся частной практикой, </a:t>
            </a:r>
            <a:r>
              <a:rPr lang="ru-RU" sz="2000" b="1" u="sng" dirty="0">
                <a:solidFill>
                  <a:srgbClr val="FFC000"/>
                </a:solidFill>
                <a:latin typeface="Times New Roman" panose="02020603050405020304" pitchFamily="18" charset="0"/>
                <a:cs typeface="Times New Roman" panose="02020603050405020304" pitchFamily="18" charset="0"/>
              </a:rPr>
              <a:t>в данный перечень лиц не входит.</a:t>
            </a:r>
          </a:p>
          <a:p>
            <a:endParaRPr lang="ru-RU" sz="2000" b="1" dirty="0">
              <a:solidFill>
                <a:schemeClr val="bg1"/>
              </a:solidFill>
              <a:latin typeface="Times New Roman" panose="02020603050405020304" pitchFamily="18" charset="0"/>
              <a:cs typeface="Times New Roman" panose="02020603050405020304" pitchFamily="18" charset="0"/>
            </a:endParaRPr>
          </a:p>
          <a:p>
            <a:r>
              <a:rPr lang="ru-RU" sz="2000" b="1" dirty="0">
                <a:solidFill>
                  <a:schemeClr val="bg1"/>
                </a:solidFill>
                <a:latin typeface="Times New Roman" panose="02020603050405020304" pitchFamily="18" charset="0"/>
                <a:cs typeface="Times New Roman" panose="02020603050405020304" pitchFamily="18" charset="0"/>
              </a:rPr>
              <a:t>     То есть в законодательстве Республики Казахстан </a:t>
            </a:r>
            <a:r>
              <a:rPr lang="ru-RU" sz="2000" b="1" dirty="0">
                <a:solidFill>
                  <a:srgbClr val="FFC000"/>
                </a:solidFill>
                <a:latin typeface="Times New Roman" panose="02020603050405020304" pitchFamily="18" charset="0"/>
                <a:cs typeface="Times New Roman" panose="02020603050405020304" pitchFamily="18" charset="0"/>
              </a:rPr>
              <a:t>отсутствуют </a:t>
            </a:r>
            <a:r>
              <a:rPr lang="ru-RU" sz="2000" b="1" dirty="0">
                <a:solidFill>
                  <a:schemeClr val="bg1"/>
                </a:solidFill>
                <a:latin typeface="Times New Roman" panose="02020603050405020304" pitchFamily="18" charset="0"/>
                <a:cs typeface="Times New Roman" panose="02020603050405020304" pitchFamily="18" charset="0"/>
              </a:rPr>
              <a:t>нормативные правовые  акты, устанавливающие требования и порядок ведения адвокатом, как лицом, занимающимся частной практикой, бухгалтерского учета и финансовой  отчетности.</a:t>
            </a:r>
          </a:p>
          <a:p>
            <a:endParaRPr lang="ru-RU" sz="2000" b="1" dirty="0">
              <a:solidFill>
                <a:schemeClr val="bg1"/>
              </a:solidFill>
              <a:latin typeface="Times New Roman" panose="02020603050405020304" pitchFamily="18" charset="0"/>
              <a:cs typeface="Times New Roman" panose="02020603050405020304" pitchFamily="18" charset="0"/>
            </a:endParaRPr>
          </a:p>
          <a:p>
            <a:r>
              <a:rPr lang="ru-RU" sz="2000" b="1" dirty="0">
                <a:solidFill>
                  <a:schemeClr val="bg1"/>
                </a:solidFill>
                <a:latin typeface="Times New Roman" panose="02020603050405020304" pitchFamily="18" charset="0"/>
                <a:cs typeface="Times New Roman" panose="02020603050405020304" pitchFamily="18" charset="0"/>
              </a:rPr>
              <a:t>     Поэтому на практике у адвоката часто возникают вопросы и затруднения при ведении им, как  налогоплательщиком, налогового учета и учетной документации.</a:t>
            </a:r>
          </a:p>
          <a:p>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CC2A85DC-962B-886E-5750-0DF8BD2E9F5A}"/>
              </a:ext>
            </a:extLst>
          </p:cNvPr>
          <p:cNvSpPr txBox="1">
            <a:spLocks noGrp="1"/>
          </p:cNvSpPr>
          <p:nvPr>
            <p:ph type="sldNum" sz="quarter" idx="7"/>
          </p:nvPr>
        </p:nvSpPr>
        <p:spPr>
          <a:xfrm>
            <a:off x="9895767" y="7421786"/>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23</a:t>
            </a:fld>
            <a:endParaRPr dirty="0"/>
          </a:p>
        </p:txBody>
      </p:sp>
      <p:sp>
        <p:nvSpPr>
          <p:cNvPr id="2" name="object 2">
            <a:extLst>
              <a:ext uri="{FF2B5EF4-FFF2-40B4-BE49-F238E27FC236}">
                <a16:creationId xmlns:a16="http://schemas.microsoft.com/office/drawing/2014/main" id="{9D717CCF-16E1-24AC-727C-DB92003E34AF}"/>
              </a:ext>
            </a:extLst>
          </p:cNvPr>
          <p:cNvSpPr txBox="1"/>
          <p:nvPr/>
        </p:nvSpPr>
        <p:spPr>
          <a:xfrm>
            <a:off x="393700" y="962025"/>
            <a:ext cx="9067800" cy="531812"/>
          </a:xfrm>
          <a:prstGeom prst="rect">
            <a:avLst/>
          </a:prstGeom>
        </p:spPr>
        <p:txBody>
          <a:bodyPr vert="horz" wrap="square" lIns="0" tIns="0" rIns="0" bIns="0" rtlCol="0">
            <a:spAutoFit/>
          </a:bodyPr>
          <a:lstStyle/>
          <a:p>
            <a:pPr marL="11976" marR="99402" indent="423954" algn="just">
              <a:lnSpc>
                <a:spcPct val="95700"/>
              </a:lnSpc>
              <a:spcBef>
                <a:spcPts val="5"/>
              </a:spcBef>
            </a:pPr>
            <a:endParaRPr lang="ru-RU" u="heavy" spc="-424" dirty="0">
              <a:solidFill>
                <a:srgbClr val="4F81BC"/>
              </a:solidFill>
              <a:latin typeface="Times New Roman"/>
              <a:cs typeface="Times New Roman"/>
            </a:endParaRPr>
          </a:p>
          <a:p>
            <a:pPr marL="11976" marR="99402" indent="423954" algn="just">
              <a:lnSpc>
                <a:spcPct val="95700"/>
              </a:lnSpc>
              <a:spcBef>
                <a:spcPts val="5"/>
              </a:spcBef>
            </a:pPr>
            <a:endParaRPr lang="ru-RU" u="heavy" spc="-424" dirty="0">
              <a:solidFill>
                <a:srgbClr val="4F81BC"/>
              </a:solidFill>
              <a:latin typeface="Times New Roman"/>
              <a:cs typeface="Times New Roman"/>
            </a:endParaRPr>
          </a:p>
        </p:txBody>
      </p:sp>
      <p:cxnSp>
        <p:nvCxnSpPr>
          <p:cNvPr id="4" name="Straight Connector 3">
            <a:extLst>
              <a:ext uri="{FF2B5EF4-FFF2-40B4-BE49-F238E27FC236}">
                <a16:creationId xmlns:a16="http://schemas.microsoft.com/office/drawing/2014/main" id="{3D676644-092F-5ED4-3431-ABC726B16F59}"/>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a:extLst>
              <a:ext uri="{FF2B5EF4-FFF2-40B4-BE49-F238E27FC236}">
                <a16:creationId xmlns:a16="http://schemas.microsoft.com/office/drawing/2014/main" id="{AF5FFBD5-92D3-A679-2015-613DFE335A46}"/>
              </a:ext>
            </a:extLst>
          </p:cNvPr>
          <p:cNvSpPr txBox="1">
            <a:spLocks/>
          </p:cNvSpPr>
          <p:nvPr/>
        </p:nvSpPr>
        <p:spPr>
          <a:xfrm>
            <a:off x="185057" y="0"/>
            <a:ext cx="9200243" cy="614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23. Налоговый учет и учетная документация адвоката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194B82A-11F5-2DFB-F3AB-3E19D35BD83C}"/>
              </a:ext>
            </a:extLst>
          </p:cNvPr>
          <p:cNvSpPr txBox="1"/>
          <p:nvPr/>
        </p:nvSpPr>
        <p:spPr>
          <a:xfrm>
            <a:off x="341745" y="954851"/>
            <a:ext cx="9348355" cy="1754326"/>
          </a:xfrm>
          <a:prstGeom prst="rect">
            <a:avLst/>
          </a:prstGeom>
          <a:noFill/>
        </p:spPr>
        <p:txBody>
          <a:bodyPr wrap="square">
            <a:spAutoFit/>
          </a:bodyPr>
          <a:lstStyle/>
          <a:p>
            <a:r>
              <a:rPr lang="ru-RU" dirty="0">
                <a:effectLst/>
                <a:latin typeface="Times New Roman" panose="02020603050405020304" pitchFamily="18" charset="0"/>
                <a:ea typeface="Calibri" panose="020F0502020204030204" pitchFamily="34" charset="0"/>
                <a:cs typeface="Times New Roman" panose="02020603050405020304" pitchFamily="18" charset="0"/>
              </a:rPr>
              <a:t>     В связи с рассматриваемым вопросом нужно обратить внимание на следующее.    </a:t>
            </a:r>
          </a:p>
          <a:p>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Статья 2 </a:t>
            </a:r>
            <a:r>
              <a:rPr lang="ru-RU" dirty="0">
                <a:effectLst/>
                <a:latin typeface="Times New Roman" panose="02020603050405020304" pitchFamily="18" charset="0"/>
                <a:ea typeface="Calibri" panose="020F0502020204030204" pitchFamily="34" charset="0"/>
                <a:cs typeface="Times New Roman" panose="02020603050405020304" pitchFamily="18" charset="0"/>
              </a:rPr>
              <a:t>Закона Республики Казахстан  от 28 февраля 2007 года № 234 «О бухгалтерском учете и  финансовой отчетности» </a:t>
            </a:r>
            <a:r>
              <a:rPr lang="ru-RU"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устанавливает перечень лиц, на которых распространяется действие названного Закона </a:t>
            </a:r>
            <a:r>
              <a:rPr lang="ru-RU" dirty="0">
                <a:effectLst/>
                <a:latin typeface="Times New Roman" panose="02020603050405020304" pitchFamily="18" charset="0"/>
                <a:ea typeface="Calibri" panose="020F0502020204030204" pitchFamily="34" charset="0"/>
                <a:cs typeface="Times New Roman" panose="02020603050405020304" pitchFamily="18" charset="0"/>
              </a:rPr>
              <a:t>(индивидуальные предприниматели, юридические лица, филиалы и т.п.). </a:t>
            </a:r>
          </a:p>
        </p:txBody>
      </p:sp>
    </p:spTree>
    <p:extLst>
      <p:ext uri="{BB962C8B-B14F-4D97-AF65-F5344CB8AC3E}">
        <p14:creationId xmlns:p14="http://schemas.microsoft.com/office/powerpoint/2010/main" val="1878945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2793E-25B2-1737-B3AC-73D366B7A94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F5D7190-BE95-2C1B-AB4C-7053B624EA7E}"/>
              </a:ext>
            </a:extLst>
          </p:cNvPr>
          <p:cNvSpPr txBox="1"/>
          <p:nvPr/>
        </p:nvSpPr>
        <p:spPr>
          <a:xfrm>
            <a:off x="88900" y="1088441"/>
            <a:ext cx="9746394" cy="6240170"/>
          </a:xfrm>
          <a:prstGeom prst="rect">
            <a:avLst/>
          </a:prstGeom>
        </p:spPr>
        <p:txBody>
          <a:bodyPr vert="horz" wrap="square" lIns="0" tIns="0" rIns="0" bIns="0" rtlCol="0">
            <a:spAutoFit/>
          </a:bodyPr>
          <a:lstStyle/>
          <a:p>
            <a:pPr indent="449580" algn="ctr"/>
            <a:endParaRPr lang="ru-RU" sz="1800" b="1" kern="12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endParaRPr lang="ru-RU" sz="1800" b="1" kern="12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endParaRPr lang="ru-RU"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r>
              <a:rPr lang="ru-RU" sz="1700" b="1" dirty="0">
                <a:solidFill>
                  <a:srgbClr val="0070C0"/>
                </a:solidFill>
                <a:latin typeface="Times New Roman"/>
                <a:cs typeface="Times New Roman"/>
              </a:rPr>
              <a:t>1) </a:t>
            </a:r>
            <a:r>
              <a:rPr lang="ru-RU" sz="1700" dirty="0">
                <a:latin typeface="Times New Roman"/>
                <a:cs typeface="Times New Roman"/>
              </a:rPr>
              <a:t>Налогоплательщик (налоговый агент) </a:t>
            </a:r>
            <a:r>
              <a:rPr lang="ru-RU" sz="1700" b="1" dirty="0">
                <a:solidFill>
                  <a:srgbClr val="0070C0"/>
                </a:solidFill>
                <a:latin typeface="Times New Roman"/>
                <a:cs typeface="Times New Roman"/>
              </a:rPr>
              <a:t>самостоятельно </a:t>
            </a:r>
            <a:r>
              <a:rPr lang="ru-RU" sz="1700" dirty="0">
                <a:latin typeface="Times New Roman"/>
                <a:cs typeface="Times New Roman"/>
              </a:rPr>
              <a:t>организует </a:t>
            </a:r>
            <a:r>
              <a:rPr lang="ru-RU" sz="1700" b="1" dirty="0">
                <a:solidFill>
                  <a:srgbClr val="0070C0"/>
                </a:solidFill>
                <a:latin typeface="Times New Roman"/>
                <a:cs typeface="Times New Roman"/>
              </a:rPr>
              <a:t>налоговый учет </a:t>
            </a:r>
            <a:r>
              <a:rPr lang="ru-RU" sz="1700" dirty="0">
                <a:latin typeface="Times New Roman"/>
                <a:cs typeface="Times New Roman"/>
              </a:rPr>
              <a:t>и  определяет формы обобщения и систематизации информации в виде  налоговых регистров таким образом, </a:t>
            </a:r>
            <a:r>
              <a:rPr lang="ru-RU" sz="1700" b="1" dirty="0">
                <a:solidFill>
                  <a:srgbClr val="0070C0"/>
                </a:solidFill>
                <a:latin typeface="Times New Roman"/>
                <a:cs typeface="Times New Roman"/>
              </a:rPr>
              <a:t>чтобы обеспечить:</a:t>
            </a:r>
          </a:p>
          <a:p>
            <a:pPr indent="449580"/>
            <a:r>
              <a:rPr lang="ru-RU" sz="1700" dirty="0">
                <a:latin typeface="Times New Roman"/>
                <a:cs typeface="Times New Roman"/>
              </a:rPr>
              <a:t> - формирование полной и достоверной информации о порядке учета для целей налогообложения  операций, осуществленных налогоплательщиком (налоговым агентом) в течение налогового  периода;</a:t>
            </a:r>
          </a:p>
          <a:p>
            <a:pPr indent="449580">
              <a:lnSpc>
                <a:spcPct val="150000"/>
              </a:lnSpc>
            </a:pPr>
            <a:r>
              <a:rPr lang="ru-RU" sz="1700" dirty="0">
                <a:latin typeface="Times New Roman"/>
                <a:cs typeface="Times New Roman"/>
              </a:rPr>
              <a:t> - расшифровку каждой строки форм налоговой отчетности;</a:t>
            </a:r>
          </a:p>
          <a:p>
            <a:pPr indent="449580">
              <a:lnSpc>
                <a:spcPct val="150000"/>
              </a:lnSpc>
            </a:pPr>
            <a:r>
              <a:rPr lang="ru-RU" sz="1700" dirty="0">
                <a:latin typeface="Times New Roman"/>
                <a:cs typeface="Times New Roman"/>
              </a:rPr>
              <a:t> - достоверное составление налоговой отчетности;</a:t>
            </a:r>
          </a:p>
          <a:p>
            <a:pPr indent="449580">
              <a:lnSpc>
                <a:spcPct val="150000"/>
              </a:lnSpc>
            </a:pPr>
            <a:r>
              <a:rPr lang="ru-RU" sz="1700" dirty="0">
                <a:latin typeface="Times New Roman"/>
                <a:cs typeface="Times New Roman"/>
              </a:rPr>
              <a:t> - предоставление информации органам налоговой службы для налогового контроля.</a:t>
            </a:r>
          </a:p>
          <a:p>
            <a:pPr indent="449580">
              <a:lnSpc>
                <a:spcPct val="150000"/>
              </a:lnSpc>
            </a:pPr>
            <a:endParaRPr lang="ru-RU" sz="800" dirty="0">
              <a:latin typeface="Times New Roman"/>
              <a:cs typeface="Times New Roman"/>
            </a:endParaRPr>
          </a:p>
          <a:p>
            <a:pPr indent="449580"/>
            <a:r>
              <a:rPr lang="ru-RU" sz="1700" b="1" dirty="0">
                <a:solidFill>
                  <a:srgbClr val="0070C0"/>
                </a:solidFill>
                <a:latin typeface="Times New Roman"/>
                <a:cs typeface="Times New Roman"/>
              </a:rPr>
              <a:t>2)</a:t>
            </a:r>
            <a:r>
              <a:rPr lang="ru-RU" sz="1700" dirty="0">
                <a:latin typeface="Times New Roman"/>
                <a:cs typeface="Times New Roman"/>
              </a:rPr>
              <a:t> Порядок ведения налогового учета устанавливается </a:t>
            </a:r>
            <a:r>
              <a:rPr lang="ru-RU" sz="1700" b="1" u="sng" dirty="0">
                <a:solidFill>
                  <a:srgbClr val="0070C0"/>
                </a:solidFill>
                <a:latin typeface="Times New Roman"/>
                <a:cs typeface="Times New Roman"/>
              </a:rPr>
              <a:t>налоговой учетной политикой </a:t>
            </a:r>
            <a:r>
              <a:rPr lang="ru-RU" sz="1700" dirty="0">
                <a:latin typeface="Times New Roman"/>
                <a:cs typeface="Times New Roman"/>
              </a:rPr>
              <a:t>– документом, утвержденным налогоплательщиком (налоговым агентом) самостоятельно с учетом требований НК.  Требования к налоговой учетной политике содержатся в статье 191 НК.</a:t>
            </a:r>
          </a:p>
          <a:p>
            <a:pPr indent="449580"/>
            <a:endParaRPr lang="ru-RU" sz="800" dirty="0">
              <a:latin typeface="Times New Roman"/>
              <a:cs typeface="Times New Roman"/>
            </a:endParaRPr>
          </a:p>
          <a:p>
            <a:pPr indent="449580"/>
            <a:r>
              <a:rPr lang="ru-RU" sz="1700" b="1" dirty="0">
                <a:solidFill>
                  <a:srgbClr val="0070C0"/>
                </a:solidFill>
                <a:latin typeface="Times New Roman"/>
                <a:cs typeface="Times New Roman"/>
              </a:rPr>
              <a:t>3)</a:t>
            </a:r>
            <a:r>
              <a:rPr lang="ru-RU" sz="1700" dirty="0">
                <a:latin typeface="Times New Roman"/>
                <a:cs typeface="Times New Roman"/>
              </a:rPr>
              <a:t> </a:t>
            </a:r>
            <a:r>
              <a:rPr lang="ru-RU" sz="1700" b="1" u="sng" dirty="0">
                <a:solidFill>
                  <a:srgbClr val="0070C0"/>
                </a:solidFill>
                <a:latin typeface="Times New Roman"/>
                <a:cs typeface="Times New Roman"/>
              </a:rPr>
              <a:t>Учетная документация </a:t>
            </a:r>
            <a:r>
              <a:rPr lang="ru-RU" sz="1700" dirty="0">
                <a:latin typeface="Times New Roman"/>
                <a:cs typeface="Times New Roman"/>
              </a:rPr>
              <a:t>адвоката, как лица, занимающегося частной практикой, </a:t>
            </a:r>
            <a:r>
              <a:rPr lang="ru-RU" sz="1700" b="1" dirty="0">
                <a:solidFill>
                  <a:srgbClr val="0070C0"/>
                </a:solidFill>
                <a:latin typeface="Times New Roman"/>
                <a:cs typeface="Times New Roman"/>
              </a:rPr>
              <a:t>включает в себя:</a:t>
            </a:r>
          </a:p>
          <a:p>
            <a:pPr indent="449580"/>
            <a:r>
              <a:rPr lang="ru-RU" sz="1700" dirty="0">
                <a:latin typeface="Times New Roman"/>
                <a:cs typeface="Times New Roman"/>
              </a:rPr>
              <a:t>- налоговые формы (налоговое заявление,  налоговая отчетность  и налоговые регистры </a:t>
            </a:r>
            <a:r>
              <a:rPr lang="ru-RU" sz="1700" i="1" dirty="0">
                <a:latin typeface="Times New Roman"/>
                <a:cs typeface="Times New Roman"/>
              </a:rPr>
              <a:t>(см. главу 25 НК);</a:t>
            </a:r>
          </a:p>
          <a:p>
            <a:pPr indent="449580"/>
            <a:r>
              <a:rPr lang="ru-RU" sz="1700" dirty="0">
                <a:latin typeface="Times New Roman"/>
                <a:cs typeface="Times New Roman"/>
              </a:rPr>
              <a:t>- налоговую учетную политику </a:t>
            </a:r>
            <a:r>
              <a:rPr lang="ru-RU" sz="1700" i="1" dirty="0">
                <a:latin typeface="Times New Roman"/>
                <a:cs typeface="Times New Roman"/>
              </a:rPr>
              <a:t>(см. статью 191НК);</a:t>
            </a:r>
          </a:p>
          <a:p>
            <a:pPr indent="449580"/>
            <a:r>
              <a:rPr lang="ru-RU" sz="1700" dirty="0">
                <a:latin typeface="Times New Roman"/>
                <a:cs typeface="Times New Roman"/>
              </a:rPr>
              <a:t>- иные документы, являющиеся основанием для определения объектов налогообложения и (или)  объектов, связанных с налогообложением, а также для исчисления налогового обязательства </a:t>
            </a:r>
            <a:r>
              <a:rPr lang="ru-RU" sz="1700" spc="10" dirty="0">
                <a:solidFill>
                  <a:srgbClr val="000000"/>
                </a:solidFill>
                <a:effectLst/>
                <a:latin typeface="Times New Roman" panose="02020603050405020304" pitchFamily="18" charset="0"/>
                <a:ea typeface="Times New Roman" panose="02020603050405020304" pitchFamily="18" charset="0"/>
              </a:rPr>
              <a:t>  </a:t>
            </a:r>
            <a:endParaRPr dirty="0">
              <a:latin typeface="Times New Roman"/>
              <a:cs typeface="Times New Roman"/>
            </a:endParaRPr>
          </a:p>
        </p:txBody>
      </p:sp>
      <p:cxnSp>
        <p:nvCxnSpPr>
          <p:cNvPr id="4" name="Straight Connector 3">
            <a:extLst>
              <a:ext uri="{FF2B5EF4-FFF2-40B4-BE49-F238E27FC236}">
                <a16:creationId xmlns:a16="http://schemas.microsoft.com/office/drawing/2014/main" id="{81D59403-58F1-07F1-C986-E5F356809A28}"/>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a:extLst>
              <a:ext uri="{FF2B5EF4-FFF2-40B4-BE49-F238E27FC236}">
                <a16:creationId xmlns:a16="http://schemas.microsoft.com/office/drawing/2014/main" id="{C7FFFEAB-3BCB-394B-E65C-8DC56C7938DA}"/>
              </a:ext>
            </a:extLst>
          </p:cNvPr>
          <p:cNvSpPr txBox="1">
            <a:spLocks/>
          </p:cNvSpPr>
          <p:nvPr/>
        </p:nvSpPr>
        <p:spPr>
          <a:xfrm>
            <a:off x="185057" y="123826"/>
            <a:ext cx="9124043" cy="6095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24.</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Налоговый учет и учетная документация адвоката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6D1DD688-A007-7FB5-BFA3-D5F6262C51A6}"/>
              </a:ext>
            </a:extLst>
          </p:cNvPr>
          <p:cNvSpPr/>
          <p:nvPr/>
        </p:nvSpPr>
        <p:spPr>
          <a:xfrm>
            <a:off x="88900" y="885825"/>
            <a:ext cx="9746394" cy="990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5930" lvl="1">
              <a:tabLst>
                <a:tab pos="814375" algn="l"/>
              </a:tabLst>
            </a:pPr>
            <a:r>
              <a:rPr lang="ru-RU" b="1" dirty="0">
                <a:latin typeface="Times New Roman"/>
                <a:cs typeface="Times New Roman"/>
              </a:rPr>
              <a:t>Анализ норм НК показал, что </a:t>
            </a:r>
            <a:r>
              <a:rPr lang="ru-RU" b="1" dirty="0">
                <a:solidFill>
                  <a:srgbClr val="FFC000"/>
                </a:solidFill>
                <a:latin typeface="Times New Roman"/>
                <a:cs typeface="Times New Roman"/>
              </a:rPr>
              <a:t>по налоговому учету и учетной документации адвокату</a:t>
            </a:r>
            <a:r>
              <a:rPr lang="ru-RU" b="1" dirty="0">
                <a:latin typeface="Times New Roman"/>
                <a:cs typeface="Times New Roman"/>
              </a:rPr>
              <a:t>, как налогоплательщику, необходимо исходить  из норм </a:t>
            </a:r>
            <a:r>
              <a:rPr lang="ru-RU" b="1" dirty="0">
                <a:solidFill>
                  <a:srgbClr val="FFC000"/>
                </a:solidFill>
                <a:latin typeface="Times New Roman"/>
                <a:cs typeface="Times New Roman"/>
              </a:rPr>
              <a:t>пунктов 5, 6 статьи 190 НК</a:t>
            </a:r>
            <a:r>
              <a:rPr lang="ru-RU" b="1" dirty="0">
                <a:latin typeface="Times New Roman"/>
                <a:cs typeface="Times New Roman"/>
              </a:rPr>
              <a:t>, согласно которых:</a:t>
            </a:r>
            <a:endParaRPr lang="ru-RU" dirty="0">
              <a:latin typeface="Times New Roman"/>
              <a:cs typeface="Times New Roman"/>
            </a:endParaRPr>
          </a:p>
        </p:txBody>
      </p:sp>
    </p:spTree>
    <p:extLst>
      <p:ext uri="{BB962C8B-B14F-4D97-AF65-F5344CB8AC3E}">
        <p14:creationId xmlns:p14="http://schemas.microsoft.com/office/powerpoint/2010/main" val="846760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01559-973A-22DF-03F3-94827943BD0D}"/>
            </a:ext>
          </a:extLst>
        </p:cNvPr>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4D7FEE8E-7C62-C340-3A0D-F3E57C7DBFD6}"/>
              </a:ext>
            </a:extLst>
          </p:cNvPr>
          <p:cNvSpPr/>
          <p:nvPr/>
        </p:nvSpPr>
        <p:spPr>
          <a:xfrm>
            <a:off x="341745" y="3171825"/>
            <a:ext cx="9348355" cy="3586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chemeClr val="bg1"/>
                </a:solidFill>
                <a:latin typeface="Times New Roman" panose="02020603050405020304" pitchFamily="18" charset="0"/>
                <a:cs typeface="Times New Roman" panose="02020603050405020304" pitchFamily="18" charset="0"/>
              </a:rPr>
              <a:t>     </a:t>
            </a:r>
            <a:r>
              <a:rPr lang="ru-RU" sz="2000" b="1" u="sng" dirty="0">
                <a:solidFill>
                  <a:srgbClr val="FF0000"/>
                </a:solidFill>
                <a:latin typeface="Times New Roman" panose="02020603050405020304" pitchFamily="18" charset="0"/>
                <a:cs typeface="Times New Roman" panose="02020603050405020304" pitchFamily="18" charset="0"/>
              </a:rPr>
              <a:t>Налоговые формы</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a:solidFill>
                  <a:schemeClr val="bg1"/>
                </a:solidFill>
                <a:latin typeface="Times New Roman" panose="02020603050405020304" pitchFamily="18" charset="0"/>
                <a:cs typeface="Times New Roman" panose="02020603050405020304" pitchFamily="18" charset="0"/>
              </a:rPr>
              <a:t>входят </a:t>
            </a:r>
            <a:r>
              <a:rPr lang="ru-RU" sz="2000" b="1" dirty="0">
                <a:solidFill>
                  <a:srgbClr val="FF0000"/>
                </a:solidFill>
                <a:latin typeface="Times New Roman" panose="02020603050405020304" pitchFamily="18" charset="0"/>
                <a:cs typeface="Times New Roman" panose="02020603050405020304" pitchFamily="18" charset="0"/>
              </a:rPr>
              <a:t>в учетную документацию </a:t>
            </a:r>
            <a:r>
              <a:rPr lang="ru-RU" sz="2000" b="1" dirty="0">
                <a:solidFill>
                  <a:schemeClr val="bg1"/>
                </a:solidFill>
                <a:latin typeface="Times New Roman" panose="02020603050405020304" pitchFamily="18" charset="0"/>
                <a:cs typeface="Times New Roman" panose="02020603050405020304" pitchFamily="18" charset="0"/>
              </a:rPr>
              <a:t>адвоката  и включают в себя </a:t>
            </a:r>
            <a:r>
              <a:rPr lang="ru-RU" sz="2000" b="1" dirty="0">
                <a:solidFill>
                  <a:srgbClr val="FFC000"/>
                </a:solidFill>
                <a:latin typeface="Times New Roman" panose="02020603050405020304" pitchFamily="18" charset="0"/>
                <a:cs typeface="Times New Roman" panose="02020603050405020304" pitchFamily="18" charset="0"/>
              </a:rPr>
              <a:t>налоговое заявление, налоговую отчетность и  налоговые регистры </a:t>
            </a:r>
            <a:r>
              <a:rPr lang="ru-RU" sz="2000" b="1" dirty="0">
                <a:solidFill>
                  <a:schemeClr val="bg1"/>
                </a:solidFill>
                <a:latin typeface="Times New Roman" panose="02020603050405020304" pitchFamily="18" charset="0"/>
                <a:cs typeface="Times New Roman" panose="02020603050405020304" pitchFamily="18" charset="0"/>
              </a:rPr>
              <a:t>(статья 204 НК).</a:t>
            </a:r>
          </a:p>
          <a:p>
            <a:endParaRPr lang="ru-RU" sz="2000" b="1" dirty="0">
              <a:solidFill>
                <a:schemeClr val="bg1"/>
              </a:solidFill>
              <a:latin typeface="Times New Roman" panose="02020603050405020304" pitchFamily="18" charset="0"/>
              <a:cs typeface="Times New Roman" panose="02020603050405020304" pitchFamily="18" charset="0"/>
            </a:endParaRPr>
          </a:p>
          <a:p>
            <a:r>
              <a:rPr lang="ru-RU" sz="2000" b="1" dirty="0">
                <a:solidFill>
                  <a:schemeClr val="bg1"/>
                </a:solidFill>
                <a:latin typeface="Times New Roman" panose="02020603050405020304" pitchFamily="18" charset="0"/>
                <a:cs typeface="Times New Roman" panose="02020603050405020304" pitchFamily="18" charset="0"/>
              </a:rPr>
              <a:t>     Налоговые формы составляются, подписываются, заверяются (печатью в установленных законодательством Республики Казахстан случаях либо электронной цифровой подписью) налогоплательщиком (налоговым агентом) либо его представителем, на бумажном и (или) электронном носителях на казахском и (или) русском языках.</a:t>
            </a:r>
          </a:p>
        </p:txBody>
      </p:sp>
      <p:sp>
        <p:nvSpPr>
          <p:cNvPr id="3" name="object 3">
            <a:extLst>
              <a:ext uri="{FF2B5EF4-FFF2-40B4-BE49-F238E27FC236}">
                <a16:creationId xmlns:a16="http://schemas.microsoft.com/office/drawing/2014/main" id="{023498D0-935B-673B-2936-01445BD542E4}"/>
              </a:ext>
            </a:extLst>
          </p:cNvPr>
          <p:cNvSpPr txBox="1">
            <a:spLocks noGrp="1"/>
          </p:cNvSpPr>
          <p:nvPr>
            <p:ph type="sldNum" sz="quarter" idx="7"/>
          </p:nvPr>
        </p:nvSpPr>
        <p:spPr>
          <a:xfrm>
            <a:off x="9895767" y="7421786"/>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25</a:t>
            </a:fld>
            <a:endParaRPr dirty="0"/>
          </a:p>
        </p:txBody>
      </p:sp>
      <p:sp>
        <p:nvSpPr>
          <p:cNvPr id="2" name="object 2">
            <a:extLst>
              <a:ext uri="{FF2B5EF4-FFF2-40B4-BE49-F238E27FC236}">
                <a16:creationId xmlns:a16="http://schemas.microsoft.com/office/drawing/2014/main" id="{BB35BDBA-12FA-BC1D-DCEA-1E3065A0CC0E}"/>
              </a:ext>
            </a:extLst>
          </p:cNvPr>
          <p:cNvSpPr txBox="1"/>
          <p:nvPr/>
        </p:nvSpPr>
        <p:spPr>
          <a:xfrm>
            <a:off x="393700" y="962025"/>
            <a:ext cx="9067800" cy="531812"/>
          </a:xfrm>
          <a:prstGeom prst="rect">
            <a:avLst/>
          </a:prstGeom>
        </p:spPr>
        <p:txBody>
          <a:bodyPr vert="horz" wrap="square" lIns="0" tIns="0" rIns="0" bIns="0" rtlCol="0">
            <a:spAutoFit/>
          </a:bodyPr>
          <a:lstStyle/>
          <a:p>
            <a:pPr marL="11976" marR="99402" indent="423954" algn="just">
              <a:lnSpc>
                <a:spcPct val="95700"/>
              </a:lnSpc>
              <a:spcBef>
                <a:spcPts val="5"/>
              </a:spcBef>
            </a:pPr>
            <a:endParaRPr lang="ru-RU" u="heavy" spc="-424" dirty="0">
              <a:solidFill>
                <a:srgbClr val="4F81BC"/>
              </a:solidFill>
              <a:latin typeface="Times New Roman"/>
              <a:cs typeface="Times New Roman"/>
            </a:endParaRPr>
          </a:p>
          <a:p>
            <a:pPr marL="11976" marR="99402" indent="423954" algn="just">
              <a:lnSpc>
                <a:spcPct val="95700"/>
              </a:lnSpc>
              <a:spcBef>
                <a:spcPts val="5"/>
              </a:spcBef>
            </a:pPr>
            <a:endParaRPr lang="ru-RU" u="heavy" spc="-424" dirty="0">
              <a:solidFill>
                <a:srgbClr val="4F81BC"/>
              </a:solidFill>
              <a:latin typeface="Times New Roman"/>
              <a:cs typeface="Times New Roman"/>
            </a:endParaRPr>
          </a:p>
        </p:txBody>
      </p:sp>
      <p:cxnSp>
        <p:nvCxnSpPr>
          <p:cNvPr id="4" name="Straight Connector 3">
            <a:extLst>
              <a:ext uri="{FF2B5EF4-FFF2-40B4-BE49-F238E27FC236}">
                <a16:creationId xmlns:a16="http://schemas.microsoft.com/office/drawing/2014/main" id="{97FFCE14-004F-0A69-6A68-5466848F92C8}"/>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a:extLst>
              <a:ext uri="{FF2B5EF4-FFF2-40B4-BE49-F238E27FC236}">
                <a16:creationId xmlns:a16="http://schemas.microsoft.com/office/drawing/2014/main" id="{B5AAE766-3E37-0D9B-1C54-63DCF4BF5950}"/>
              </a:ext>
            </a:extLst>
          </p:cNvPr>
          <p:cNvSpPr txBox="1">
            <a:spLocks/>
          </p:cNvSpPr>
          <p:nvPr/>
        </p:nvSpPr>
        <p:spPr>
          <a:xfrm>
            <a:off x="185057" y="0"/>
            <a:ext cx="9276443" cy="614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25. Налоговый учет и учетная документация адвоката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0F1DCB2-115D-26B7-A412-2E82DBB5F265}"/>
              </a:ext>
            </a:extLst>
          </p:cNvPr>
          <p:cNvSpPr txBox="1"/>
          <p:nvPr/>
        </p:nvSpPr>
        <p:spPr>
          <a:xfrm>
            <a:off x="341745" y="954851"/>
            <a:ext cx="9348355" cy="2031325"/>
          </a:xfrm>
          <a:prstGeom prst="rect">
            <a:avLst/>
          </a:prstGeom>
          <a:noFill/>
        </p:spPr>
        <p:txBody>
          <a:bodyPr wrap="square">
            <a:spAutoFit/>
          </a:bodyPr>
          <a:lstStyle/>
          <a:p>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Адвокат не обязан </a:t>
            </a:r>
            <a:r>
              <a:rPr lang="ru-RU" dirty="0">
                <a:effectLst/>
                <a:latin typeface="Times New Roman" panose="02020603050405020304" pitchFamily="18" charset="0"/>
                <a:ea typeface="Calibri" panose="020F0502020204030204" pitchFamily="34" charset="0"/>
                <a:cs typeface="Times New Roman" panose="02020603050405020304" pitchFamily="18" charset="0"/>
              </a:rPr>
              <a:t>включать в учетную документацию  </a:t>
            </a:r>
            <a:r>
              <a:rPr lang="ru-RU"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бухгалтерскую документацию, стандартный файл проверки, </a:t>
            </a:r>
            <a:r>
              <a:rPr lang="ru-RU" dirty="0">
                <a:effectLst/>
                <a:latin typeface="Times New Roman" panose="02020603050405020304" pitchFamily="18" charset="0"/>
                <a:ea typeface="Calibri" panose="020F0502020204030204" pitchFamily="34" charset="0"/>
                <a:cs typeface="Times New Roman" panose="02020603050405020304" pitchFamily="18" charset="0"/>
              </a:rPr>
              <a:t>поскольку из смысла и содержания норм статьи 190 НК следует, что учетная  документация включает в себя бухгалтерскую документацию только для лиц, на которых в  соответствии с законодательным актом о бухгалтерском учете и финансовой отчетности  возложена обязанность по ее ведению.</a:t>
            </a:r>
          </a:p>
          <a:p>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На адвокатов эта обязанность законодателем не возложена. </a:t>
            </a:r>
          </a:p>
        </p:txBody>
      </p:sp>
    </p:spTree>
    <p:extLst>
      <p:ext uri="{BB962C8B-B14F-4D97-AF65-F5344CB8AC3E}">
        <p14:creationId xmlns:p14="http://schemas.microsoft.com/office/powerpoint/2010/main" val="198538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196FA-574B-30BC-79FA-DC428ADC4CC1}"/>
            </a:ext>
          </a:extLst>
        </p:cNvPr>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B0A29492-C358-C8FD-7823-7F251C5CA3A9}"/>
              </a:ext>
            </a:extLst>
          </p:cNvPr>
          <p:cNvSpPr/>
          <p:nvPr/>
        </p:nvSpPr>
        <p:spPr>
          <a:xfrm>
            <a:off x="546099" y="885826"/>
            <a:ext cx="8839201" cy="25145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bg1"/>
              </a:solidFill>
            </a:endParaRPr>
          </a:p>
        </p:txBody>
      </p:sp>
      <p:sp>
        <p:nvSpPr>
          <p:cNvPr id="3" name="object 3">
            <a:extLst>
              <a:ext uri="{FF2B5EF4-FFF2-40B4-BE49-F238E27FC236}">
                <a16:creationId xmlns:a16="http://schemas.microsoft.com/office/drawing/2014/main" id="{09273095-97EA-D8F4-47B9-D275A14F532B}"/>
              </a:ext>
            </a:extLst>
          </p:cNvPr>
          <p:cNvSpPr txBox="1"/>
          <p:nvPr/>
        </p:nvSpPr>
        <p:spPr>
          <a:xfrm>
            <a:off x="546099" y="1156745"/>
            <a:ext cx="8839201" cy="6555641"/>
          </a:xfrm>
          <a:prstGeom prst="rect">
            <a:avLst/>
          </a:prstGeom>
        </p:spPr>
        <p:txBody>
          <a:bodyPr vert="horz" wrap="square" lIns="0" tIns="0" rIns="0" bIns="0" rtlCol="0">
            <a:spAutoFit/>
          </a:bodyPr>
          <a:lstStyle/>
          <a:p>
            <a:pPr marL="435930"/>
            <a:r>
              <a:rPr lang="ru-RU" sz="2000" dirty="0">
                <a:solidFill>
                  <a:schemeClr val="bg1"/>
                </a:solidFill>
                <a:latin typeface="Times New Roman" panose="02020603050405020304" pitchFamily="18" charset="0"/>
                <a:cs typeface="Times New Roman" panose="02020603050405020304" pitchFamily="18" charset="0"/>
              </a:rPr>
              <a:t>        </a:t>
            </a:r>
            <a:r>
              <a:rPr lang="ru-RU" sz="2000" b="1" dirty="0">
                <a:solidFill>
                  <a:schemeClr val="bg1"/>
                </a:solidFill>
                <a:latin typeface="Times New Roman" panose="02020603050405020304" pitchFamily="18" charset="0"/>
                <a:cs typeface="Times New Roman" panose="02020603050405020304" pitchFamily="18" charset="0"/>
              </a:rPr>
              <a:t>Налоговое заявление относится к </a:t>
            </a:r>
            <a:r>
              <a:rPr lang="ru-RU" sz="2000" b="1" dirty="0">
                <a:solidFill>
                  <a:srgbClr val="FFC000"/>
                </a:solidFill>
                <a:latin typeface="Times New Roman" panose="02020603050405020304" pitchFamily="18" charset="0"/>
                <a:cs typeface="Times New Roman" panose="02020603050405020304" pitchFamily="18" charset="0"/>
              </a:rPr>
              <a:t>налоговым формам.</a:t>
            </a:r>
          </a:p>
          <a:p>
            <a:pPr marL="435930"/>
            <a:r>
              <a:rPr lang="ru-RU" sz="2000" b="1" dirty="0">
                <a:solidFill>
                  <a:schemeClr val="bg1"/>
                </a:solidFill>
                <a:latin typeface="Times New Roman" panose="02020603050405020304" pitchFamily="18" charset="0"/>
                <a:cs typeface="Times New Roman" panose="02020603050405020304" pitchFamily="18" charset="0"/>
              </a:rPr>
              <a:t> </a:t>
            </a:r>
          </a:p>
          <a:p>
            <a:pPr marL="435930"/>
            <a:r>
              <a:rPr lang="ru-RU" sz="2000" b="1" u="sng" dirty="0">
                <a:solidFill>
                  <a:srgbClr val="FFC000"/>
                </a:solidFill>
                <a:latin typeface="Times New Roman" panose="02020603050405020304" pitchFamily="18" charset="0"/>
                <a:cs typeface="Times New Roman" panose="02020603050405020304" pitchFamily="18" charset="0"/>
              </a:rPr>
              <a:t>Налоговое заявление </a:t>
            </a:r>
            <a:r>
              <a:rPr lang="ru-RU" sz="2000" dirty="0">
                <a:solidFill>
                  <a:schemeClr val="bg1"/>
                </a:solidFill>
                <a:latin typeface="Times New Roman" panose="02020603050405020304" pitchFamily="18" charset="0"/>
                <a:cs typeface="Times New Roman" panose="02020603050405020304" pitchFamily="18" charset="0"/>
              </a:rPr>
              <a:t>- </a:t>
            </a:r>
            <a:r>
              <a:rPr lang="ru-RU" sz="2000" b="1" dirty="0">
                <a:solidFill>
                  <a:schemeClr val="bg1"/>
                </a:solidFill>
                <a:latin typeface="Times New Roman" panose="02020603050405020304" pitchFamily="18" charset="0"/>
                <a:cs typeface="Times New Roman" panose="02020603050405020304" pitchFamily="18" charset="0"/>
              </a:rPr>
              <a:t>документ налогоплательщика (налогового агента), представляемый в налоговый орган с целью реализации его прав и исполнения обязанностей в случаях, установленных НК. Формы налоговых заявлений утверждаются уполномоченным органом.</a:t>
            </a:r>
          </a:p>
          <a:p>
            <a:pPr marL="435930"/>
            <a:endParaRPr lang="ru-RU" dirty="0">
              <a:solidFill>
                <a:schemeClr val="bg1"/>
              </a:solidFill>
              <a:latin typeface="Times New Roman" panose="02020603050405020304" pitchFamily="18" charset="0"/>
              <a:cs typeface="Times New Roman" panose="02020603050405020304" pitchFamily="18" charset="0"/>
            </a:endParaRPr>
          </a:p>
          <a:p>
            <a:pPr marL="435930"/>
            <a:endParaRPr lang="ru-RU" dirty="0">
              <a:latin typeface="Times New Roman" panose="02020603050405020304" pitchFamily="18" charset="0"/>
              <a:cs typeface="Times New Roman" panose="02020603050405020304" pitchFamily="18" charset="0"/>
            </a:endParaRPr>
          </a:p>
          <a:p>
            <a:pPr marL="435930"/>
            <a:r>
              <a:rPr lang="ru-RU" dirty="0">
                <a:latin typeface="Times New Roman" panose="02020603050405020304" pitchFamily="18" charset="0"/>
                <a:cs typeface="Times New Roman" panose="02020603050405020304" pitchFamily="18" charset="0"/>
              </a:rPr>
              <a:t>     К примеру, постановка физического лица на регистрационный учет в качестве лица, занимающегося частной практикой, производится на основании </a:t>
            </a:r>
            <a:r>
              <a:rPr lang="ru-RU" b="1" dirty="0">
                <a:solidFill>
                  <a:srgbClr val="0070C0"/>
                </a:solidFill>
                <a:latin typeface="Times New Roman" panose="02020603050405020304" pitchFamily="18" charset="0"/>
                <a:cs typeface="Times New Roman" panose="02020603050405020304" pitchFamily="18" charset="0"/>
              </a:rPr>
              <a:t>налогового заявления физического лица о регистрационном учете </a:t>
            </a:r>
            <a:r>
              <a:rPr lang="ru-RU" dirty="0">
                <a:latin typeface="Times New Roman" panose="02020603050405020304" pitchFamily="18" charset="0"/>
                <a:cs typeface="Times New Roman" panose="02020603050405020304" pitchFamily="18" charset="0"/>
              </a:rPr>
              <a:t>лица, занимающегося частной практикой, представленного в электронной форме посредством сервисных программных продуктов до начала осуществления адвокатской деятельности (пункт 7 статьи 79 НК).</a:t>
            </a:r>
          </a:p>
          <a:p>
            <a:pPr marL="435930"/>
            <a:endParaRPr lang="ru-RU" dirty="0">
              <a:latin typeface="Times New Roman" panose="02020603050405020304" pitchFamily="18" charset="0"/>
              <a:cs typeface="Times New Roman" panose="02020603050405020304" pitchFamily="18" charset="0"/>
            </a:endParaRPr>
          </a:p>
          <a:p>
            <a:pPr marL="435930"/>
            <a:endParaRPr lang="ru-RU" dirty="0">
              <a:latin typeface="Times New Roman" panose="02020603050405020304" pitchFamily="18" charset="0"/>
              <a:cs typeface="Times New Roman" panose="02020603050405020304" pitchFamily="18" charset="0"/>
            </a:endParaRPr>
          </a:p>
          <a:p>
            <a:pPr marL="435930" algn="just"/>
            <a:r>
              <a:rPr lang="ru-RU" dirty="0">
                <a:latin typeface="Times New Roman" panose="02020603050405020304" pitchFamily="18" charset="0"/>
                <a:cs typeface="Times New Roman" panose="02020603050405020304" pitchFamily="18" charset="0"/>
              </a:rPr>
              <a:t>    Форма налогового заявления утверждена приказом Министра финансов Республики Казахстан  от 12 февраля 2018 года № 160 «Об утверждении форм налоговых заявлений».</a:t>
            </a:r>
          </a:p>
          <a:p>
            <a:pPr marL="435930"/>
            <a:endParaRPr lang="ru-RU" dirty="0">
              <a:latin typeface="Times New Roman" panose="02020603050405020304" pitchFamily="18" charset="0"/>
              <a:cs typeface="Times New Roman" panose="02020603050405020304" pitchFamily="18" charset="0"/>
            </a:endParaRPr>
          </a:p>
          <a:p>
            <a:pPr marL="435930"/>
            <a:endParaRPr lang="ru-RU" dirty="0">
              <a:latin typeface="Times New Roman" panose="02020603050405020304" pitchFamily="18" charset="0"/>
              <a:cs typeface="Times New Roman" panose="02020603050405020304" pitchFamily="18" charset="0"/>
            </a:endParaRPr>
          </a:p>
          <a:p>
            <a:pPr marL="435930"/>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endParaRPr dirty="0">
              <a:latin typeface="Times New Roman"/>
              <a:cs typeface="Times New Roman"/>
            </a:endParaRPr>
          </a:p>
        </p:txBody>
      </p:sp>
      <p:cxnSp>
        <p:nvCxnSpPr>
          <p:cNvPr id="5" name="Straight Connector 4">
            <a:extLst>
              <a:ext uri="{FF2B5EF4-FFF2-40B4-BE49-F238E27FC236}">
                <a16:creationId xmlns:a16="http://schemas.microsoft.com/office/drawing/2014/main" id="{721870B9-5FC6-1957-2B8F-50838EA4C789}"/>
              </a:ext>
            </a:extLst>
          </p:cNvPr>
          <p:cNvCxnSpPr/>
          <p:nvPr/>
        </p:nvCxnSpPr>
        <p:spPr>
          <a:xfrm>
            <a:off x="0" y="614906"/>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21ADB705-387C-ADC2-9933-FC9B19A75E8E}"/>
              </a:ext>
            </a:extLst>
          </p:cNvPr>
          <p:cNvSpPr txBox="1">
            <a:spLocks/>
          </p:cNvSpPr>
          <p:nvPr/>
        </p:nvSpPr>
        <p:spPr>
          <a:xfrm>
            <a:off x="185057" y="-125962"/>
            <a:ext cx="92764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26. Налоговый учет и учетная документация адвоката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6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37542-33E8-BB77-36BC-1FD08D131B8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D97A61B-4439-0ED4-2FCF-3E8B814618E7}"/>
              </a:ext>
            </a:extLst>
          </p:cNvPr>
          <p:cNvSpPr txBox="1"/>
          <p:nvPr/>
        </p:nvSpPr>
        <p:spPr>
          <a:xfrm>
            <a:off x="1079500" y="352424"/>
            <a:ext cx="8534400" cy="374077"/>
          </a:xfrm>
          <a:prstGeom prst="rect">
            <a:avLst/>
          </a:prstGeom>
          <a:noFill/>
        </p:spPr>
        <p:txBody>
          <a:bodyPr wrap="square">
            <a:spAutoFit/>
          </a:bodyPr>
          <a:lstStyle/>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Изображение выглядит как текст, снимок экрана, Параллельный, число&#10;&#10;Контент, сгенерированный ИИ, может содержать ошибки.">
            <a:extLst>
              <a:ext uri="{FF2B5EF4-FFF2-40B4-BE49-F238E27FC236}">
                <a16:creationId xmlns:a16="http://schemas.microsoft.com/office/drawing/2014/main" id="{77C912A6-2E13-9A00-4886-8017550A5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084" y="726500"/>
            <a:ext cx="5137632" cy="6836349"/>
          </a:xfrm>
          <a:prstGeom prst="rect">
            <a:avLst/>
          </a:prstGeom>
        </p:spPr>
      </p:pic>
      <p:sp>
        <p:nvSpPr>
          <p:cNvPr id="7" name="TextBox 6">
            <a:extLst>
              <a:ext uri="{FF2B5EF4-FFF2-40B4-BE49-F238E27FC236}">
                <a16:creationId xmlns:a16="http://schemas.microsoft.com/office/drawing/2014/main" id="{16581687-B01D-DE39-6F0D-2347A922A159}"/>
              </a:ext>
            </a:extLst>
          </p:cNvPr>
          <p:cNvSpPr txBox="1"/>
          <p:nvPr/>
        </p:nvSpPr>
        <p:spPr>
          <a:xfrm>
            <a:off x="2984500" y="1"/>
            <a:ext cx="4574886" cy="707886"/>
          </a:xfrm>
          <a:prstGeom prst="rect">
            <a:avLst/>
          </a:prstGeom>
          <a:noFill/>
        </p:spPr>
        <p:txBody>
          <a:bodyPr wrap="square">
            <a:spAutoFit/>
          </a:bodyPr>
          <a:lstStyle/>
          <a:p>
            <a:pPr algn="r"/>
            <a:r>
              <a:rPr lang="ru-RU" sz="1000" b="0" i="1" dirty="0">
                <a:solidFill>
                  <a:srgbClr val="000000"/>
                </a:solidFill>
                <a:effectLst/>
                <a:latin typeface="Courier New" panose="02070309020205020404" pitchFamily="49" charset="0"/>
              </a:rPr>
              <a:t>Приложение 10</a:t>
            </a:r>
            <a:br>
              <a:rPr lang="ru-RU" sz="1000" i="1" dirty="0"/>
            </a:br>
            <a:r>
              <a:rPr lang="ru-RU" sz="1000" b="0" i="1" dirty="0">
                <a:solidFill>
                  <a:srgbClr val="000000"/>
                </a:solidFill>
                <a:effectLst/>
                <a:latin typeface="Courier New" panose="02070309020205020404" pitchFamily="49" charset="0"/>
              </a:rPr>
              <a:t>к приказу Министра финансов</a:t>
            </a:r>
            <a:br>
              <a:rPr lang="ru-RU" sz="1000" i="1" dirty="0"/>
            </a:br>
            <a:r>
              <a:rPr lang="ru-RU" sz="1000" b="0" i="1" dirty="0">
                <a:solidFill>
                  <a:srgbClr val="000000"/>
                </a:solidFill>
                <a:effectLst/>
                <a:latin typeface="Courier New" panose="02070309020205020404" pitchFamily="49" charset="0"/>
              </a:rPr>
              <a:t>Республики Казахстан</a:t>
            </a:r>
            <a:br>
              <a:rPr lang="ru-RU" sz="1000" i="1" dirty="0"/>
            </a:br>
            <a:r>
              <a:rPr lang="ru-RU" sz="1000" b="0" i="1" dirty="0">
                <a:solidFill>
                  <a:srgbClr val="000000"/>
                </a:solidFill>
                <a:effectLst/>
                <a:latin typeface="Courier New" panose="02070309020205020404" pitchFamily="49" charset="0"/>
              </a:rPr>
              <a:t>от 12 февраля 2018 года № 160</a:t>
            </a:r>
            <a:endParaRPr lang="ru-KZ" sz="1000" i="1" dirty="0"/>
          </a:p>
        </p:txBody>
      </p:sp>
    </p:spTree>
    <p:extLst>
      <p:ext uri="{BB962C8B-B14F-4D97-AF65-F5344CB8AC3E}">
        <p14:creationId xmlns:p14="http://schemas.microsoft.com/office/powerpoint/2010/main" val="253475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E24D-FBDD-15F2-2CA9-DD89B8712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F6D7C-B87C-37B2-021D-5DA8268EC11D}"/>
              </a:ext>
            </a:extLst>
          </p:cNvPr>
          <p:cNvSpPr>
            <a:spLocks noGrp="1"/>
          </p:cNvSpPr>
          <p:nvPr>
            <p:ph type="ctrTitle"/>
          </p:nvPr>
        </p:nvSpPr>
        <p:spPr>
          <a:xfrm>
            <a:off x="393700" y="123825"/>
            <a:ext cx="9550400" cy="609600"/>
          </a:xfrm>
        </p:spPr>
        <p:txBody>
          <a:bodyPr>
            <a:noAutofit/>
          </a:bodyPr>
          <a:lstStyle/>
          <a:p>
            <a:pPr algn="l"/>
            <a:r>
              <a:rPr lang="ru-RU" sz="2000" b="1" dirty="0">
                <a:solidFill>
                  <a:schemeClr val="accent1">
                    <a:lumMod val="50000"/>
                  </a:schemeClr>
                </a:solidFill>
                <a:latin typeface="Arial" panose="020B0604020202020204" pitchFamily="34" charset="0"/>
                <a:cs typeface="Arial" panose="020B0604020202020204" pitchFamily="34" charset="0"/>
              </a:rPr>
              <a:t>28. Налоговый учет и учетная документация адвоката - продолжение</a:t>
            </a:r>
            <a:br>
              <a:rPr lang="en-US" sz="3200" b="1" dirty="0">
                <a:solidFill>
                  <a:schemeClr val="accent1">
                    <a:lumMod val="50000"/>
                  </a:schemeClr>
                </a:solidFill>
                <a:latin typeface="Arial" panose="020B0604020202020204" pitchFamily="34" charset="0"/>
                <a:cs typeface="Arial" panose="020B0604020202020204" pitchFamily="34" charset="0"/>
              </a:rPr>
            </a:br>
            <a:endParaRPr lang="en-US" sz="2400" b="1" dirty="0">
              <a:solidFill>
                <a:srgbClr val="0070C0"/>
              </a:solidFill>
              <a:latin typeface="Arial" panose="020B0604020202020204" pitchFamily="34" charset="0"/>
              <a:cs typeface="Arial" panose="020B0604020202020204" pitchFamily="34" charset="0"/>
            </a:endParaRPr>
          </a:p>
        </p:txBody>
      </p:sp>
      <p:pic>
        <p:nvPicPr>
          <p:cNvPr id="4" name="Рисунок 3" descr="Изображение выглядит как текст, офисные принадлежности, Мобильный телефон, Офисный инструмент&#10;&#10;Контент, сгенерированный ИИ, может содержать ошибки.">
            <a:extLst>
              <a:ext uri="{FF2B5EF4-FFF2-40B4-BE49-F238E27FC236}">
                <a16:creationId xmlns:a16="http://schemas.microsoft.com/office/drawing/2014/main" id="{3DB68520-33C5-48FB-C6E6-FFDD18642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5355"/>
            <a:ext cx="10083800" cy="5884069"/>
          </a:xfrm>
          <a:prstGeom prst="rect">
            <a:avLst/>
          </a:prstGeom>
        </p:spPr>
      </p:pic>
    </p:spTree>
    <p:extLst>
      <p:ext uri="{BB962C8B-B14F-4D97-AF65-F5344CB8AC3E}">
        <p14:creationId xmlns:p14="http://schemas.microsoft.com/office/powerpoint/2010/main" val="4114565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F1FEC-967D-9C9A-53B1-A03EC697033A}"/>
            </a:ext>
          </a:extLst>
        </p:cNvPr>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37D4861E-299C-2993-8294-03889116706D}"/>
              </a:ext>
            </a:extLst>
          </p:cNvPr>
          <p:cNvSpPr/>
          <p:nvPr/>
        </p:nvSpPr>
        <p:spPr>
          <a:xfrm>
            <a:off x="317500" y="614906"/>
            <a:ext cx="9448798" cy="31665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bg1"/>
              </a:solidFill>
            </a:endParaRPr>
          </a:p>
        </p:txBody>
      </p:sp>
      <p:sp>
        <p:nvSpPr>
          <p:cNvPr id="3" name="object 3">
            <a:extLst>
              <a:ext uri="{FF2B5EF4-FFF2-40B4-BE49-F238E27FC236}">
                <a16:creationId xmlns:a16="http://schemas.microsoft.com/office/drawing/2014/main" id="{BCFE85E9-ADED-8B69-2FF6-8DFA695BE676}"/>
              </a:ext>
            </a:extLst>
          </p:cNvPr>
          <p:cNvSpPr txBox="1"/>
          <p:nvPr/>
        </p:nvSpPr>
        <p:spPr>
          <a:xfrm>
            <a:off x="317500" y="614905"/>
            <a:ext cx="9448799" cy="7232749"/>
          </a:xfrm>
          <a:prstGeom prst="rect">
            <a:avLst/>
          </a:prstGeom>
        </p:spPr>
        <p:txBody>
          <a:bodyPr vert="horz" wrap="square" lIns="0" tIns="0" rIns="0" bIns="0" rtlCol="0">
            <a:spAutoFit/>
          </a:bodyPr>
          <a:lstStyle/>
          <a:p>
            <a:pPr marL="435930"/>
            <a:r>
              <a:rPr lang="ru-RU" dirty="0">
                <a:solidFill>
                  <a:schemeClr val="bg1"/>
                </a:solidFill>
                <a:latin typeface="Times New Roman" panose="02020603050405020304" pitchFamily="18" charset="0"/>
                <a:cs typeface="Times New Roman" panose="02020603050405020304" pitchFamily="18" charset="0"/>
              </a:rPr>
              <a:t>       </a:t>
            </a:r>
          </a:p>
          <a:p>
            <a:pPr marL="435930"/>
            <a:r>
              <a:rPr lang="ru-RU" dirty="0">
                <a:solidFill>
                  <a:schemeClr val="bg1"/>
                </a:solidFill>
                <a:latin typeface="Times New Roman" panose="02020603050405020304" pitchFamily="18" charset="0"/>
                <a:cs typeface="Times New Roman" panose="02020603050405020304" pitchFamily="18" charset="0"/>
              </a:rPr>
              <a:t>    </a:t>
            </a:r>
            <a:r>
              <a:rPr lang="ru-RU" b="1" u="sng" dirty="0">
                <a:solidFill>
                  <a:srgbClr val="FFC000"/>
                </a:solidFill>
                <a:latin typeface="Times New Roman" panose="02020603050405020304" pitchFamily="18" charset="0"/>
                <a:cs typeface="Times New Roman" panose="02020603050405020304" pitchFamily="18" charset="0"/>
              </a:rPr>
              <a:t>Налоговой отчетностью</a:t>
            </a:r>
            <a:r>
              <a:rPr lang="ru-RU" b="1" dirty="0">
                <a:solidFill>
                  <a:srgbClr val="FFC000"/>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является документ налогоплательщика (налогового агента), представляемый в соответствии с порядком, установленным НК, который содержит сведения о налогоплательщике (налоговом агенте), объектах налогообложения и (или) объектах, связанных с налогообложением, об активах и обязательствах, а также об исчислении налоговых обязательств и социальных платежей (статья 206 НК).</a:t>
            </a:r>
          </a:p>
          <a:p>
            <a:pPr marL="435930"/>
            <a:r>
              <a:rPr lang="ru-RU" b="1" dirty="0">
                <a:solidFill>
                  <a:srgbClr val="FFC000"/>
                </a:solidFill>
                <a:latin typeface="Times New Roman" panose="02020603050405020304" pitchFamily="18" charset="0"/>
                <a:cs typeface="Times New Roman" panose="02020603050405020304" pitchFamily="18" charset="0"/>
              </a:rPr>
              <a:t>     Налоговая отчетность </a:t>
            </a:r>
            <a:r>
              <a:rPr lang="ru-RU" dirty="0">
                <a:solidFill>
                  <a:schemeClr val="bg1"/>
                </a:solidFill>
                <a:latin typeface="Times New Roman" panose="02020603050405020304" pitchFamily="18" charset="0"/>
                <a:cs typeface="Times New Roman" panose="02020603050405020304" pitchFamily="18" charset="0"/>
              </a:rPr>
              <a:t>включает в себя </a:t>
            </a:r>
            <a:r>
              <a:rPr lang="ru-RU" b="1" dirty="0">
                <a:solidFill>
                  <a:srgbClr val="FF0000"/>
                </a:solidFill>
                <a:latin typeface="Times New Roman" panose="02020603050405020304" pitchFamily="18" charset="0"/>
                <a:cs typeface="Times New Roman" panose="02020603050405020304" pitchFamily="18" charset="0"/>
              </a:rPr>
              <a:t>налоговые декларации</a:t>
            </a:r>
            <a:r>
              <a:rPr lang="ru-RU" dirty="0">
                <a:solidFill>
                  <a:schemeClr val="bg1"/>
                </a:solidFill>
                <a:latin typeface="Times New Roman" panose="02020603050405020304" pitchFamily="18" charset="0"/>
                <a:cs typeface="Times New Roman" panose="02020603050405020304" pitchFamily="18" charset="0"/>
              </a:rPr>
              <a:t>, расчеты, </a:t>
            </a:r>
            <a:r>
              <a:rPr lang="ru-RU" b="1" dirty="0">
                <a:solidFill>
                  <a:srgbClr val="FFC000"/>
                </a:solidFill>
                <a:latin typeface="Times New Roman" panose="02020603050405020304" pitchFamily="18" charset="0"/>
                <a:cs typeface="Times New Roman" panose="02020603050405020304" pitchFamily="18" charset="0"/>
              </a:rPr>
              <a:t>приложения к ним, по видам налогов, платежей в бюджет, социальным платежам</a:t>
            </a:r>
            <a:r>
              <a:rPr lang="ru-RU" dirty="0">
                <a:solidFill>
                  <a:schemeClr val="bg1"/>
                </a:solidFill>
                <a:latin typeface="Times New Roman" panose="02020603050405020304" pitchFamily="18" charset="0"/>
                <a:cs typeface="Times New Roman" panose="02020603050405020304" pitchFamily="18" charset="0"/>
              </a:rPr>
              <a:t>, заявление о ввозе товаров и уплате косвенных налогов, реестр договоров аренды (пользования). </a:t>
            </a:r>
          </a:p>
          <a:p>
            <a:pPr marL="435930"/>
            <a:r>
              <a:rPr lang="ru-RU" dirty="0">
                <a:solidFill>
                  <a:schemeClr val="bg1"/>
                </a:solidFill>
                <a:latin typeface="Times New Roman" panose="02020603050405020304" pitchFamily="18" charset="0"/>
                <a:cs typeface="Times New Roman" panose="02020603050405020304" pitchFamily="18" charset="0"/>
              </a:rPr>
              <a:t>     Формы   налоговой    отчетности    правила   их   составления    утверждаются </a:t>
            </a:r>
            <a:r>
              <a:rPr lang="ru-RU" sz="2000" dirty="0">
                <a:solidFill>
                  <a:schemeClr val="bg1"/>
                </a:solidFill>
                <a:latin typeface="Times New Roman" panose="02020603050405020304" pitchFamily="18" charset="0"/>
                <a:cs typeface="Times New Roman" panose="02020603050405020304" pitchFamily="18" charset="0"/>
              </a:rPr>
              <a:t>уполномоченным органом.</a:t>
            </a:r>
          </a:p>
          <a:p>
            <a:pPr marL="435930"/>
            <a:endParaRPr lang="ru-RU" dirty="0">
              <a:solidFill>
                <a:schemeClr val="bg1"/>
              </a:solidFill>
              <a:latin typeface="Times New Roman" panose="02020603050405020304" pitchFamily="18" charset="0"/>
              <a:cs typeface="Times New Roman" panose="02020603050405020304" pitchFamily="18" charset="0"/>
            </a:endParaRPr>
          </a:p>
          <a:p>
            <a:pPr marL="435930"/>
            <a:r>
              <a:rPr lang="ru-RU" dirty="0">
                <a:latin typeface="Times New Roman" panose="02020603050405020304" pitchFamily="18" charset="0"/>
                <a:cs typeface="Times New Roman" panose="02020603050405020304" pitchFamily="18" charset="0"/>
              </a:rPr>
              <a:t>     Например, декларация по индивидуальному подоходному налогу и социальному налогу </a:t>
            </a:r>
            <a:r>
              <a:rPr lang="ru-RU" b="1" dirty="0">
                <a:solidFill>
                  <a:srgbClr val="0070C0"/>
                </a:solidFill>
                <a:latin typeface="Times New Roman" panose="02020603050405020304" pitchFamily="18" charset="0"/>
                <a:cs typeface="Times New Roman" panose="02020603050405020304" pitchFamily="18" charset="0"/>
              </a:rPr>
              <a:t>(форма 200.00)  </a:t>
            </a:r>
            <a:r>
              <a:rPr lang="ru-RU" dirty="0">
                <a:latin typeface="Times New Roman" panose="02020603050405020304" pitchFamily="18" charset="0"/>
                <a:cs typeface="Times New Roman" panose="02020603050405020304" pitchFamily="18" charset="0"/>
              </a:rPr>
              <a:t>заполняется и подается с учетом приказа Первого заместителя Премьера-Министра Республики Казахстан – Министра финансов Республики Казахстан  от 20 января 2020 года № 39 «</a:t>
            </a:r>
            <a:r>
              <a:rPr lang="ru-RU" b="1" dirty="0">
                <a:solidFill>
                  <a:srgbClr val="0070C0"/>
                </a:solidFill>
                <a:latin typeface="Times New Roman" panose="02020603050405020304" pitchFamily="18" charset="0"/>
                <a:cs typeface="Times New Roman" panose="02020603050405020304" pitchFamily="18" charset="0"/>
              </a:rPr>
              <a:t>Об утверждении форм налоговой отчетности и правил их составления</a:t>
            </a:r>
            <a:r>
              <a:rPr lang="ru-RU" dirty="0">
                <a:latin typeface="Times New Roman" panose="02020603050405020304" pitchFamily="18" charset="0"/>
                <a:cs typeface="Times New Roman" panose="02020603050405020304" pitchFamily="18" charset="0"/>
              </a:rPr>
              <a:t>».  </a:t>
            </a:r>
          </a:p>
          <a:p>
            <a:pPr marL="435930"/>
            <a:endParaRPr lang="ru-RU" sz="800" dirty="0">
              <a:latin typeface="Times New Roman" panose="02020603050405020304" pitchFamily="18" charset="0"/>
              <a:cs typeface="Times New Roman" panose="02020603050405020304" pitchFamily="18" charset="0"/>
            </a:endParaRPr>
          </a:p>
          <a:p>
            <a:pPr marL="435930"/>
            <a:r>
              <a:rPr lang="ru-RU" dirty="0">
                <a:latin typeface="Times New Roman" panose="02020603050405020304" pitchFamily="18" charset="0"/>
                <a:cs typeface="Times New Roman" panose="02020603050405020304" pitchFamily="18" charset="0"/>
              </a:rPr>
              <a:t>     В этой декларации адвокат, как лицо, занимающееся частной практикой,  за отчетный период (календарный квартал) отражает сведения по социальному налогу, социальным отчислениям за участников системы обязательного социального страхования, по обязательным пенсионным взносам, обязательным пенсионным взносам работодателя, взносам ОСМС. </a:t>
            </a:r>
          </a:p>
          <a:p>
            <a:pPr marL="435930"/>
            <a:r>
              <a:rPr lang="ru-RU" dirty="0">
                <a:latin typeface="Times New Roman" panose="02020603050405020304" pitchFamily="18" charset="0"/>
                <a:cs typeface="Times New Roman" panose="02020603050405020304" pitchFamily="18" charset="0"/>
              </a:rPr>
              <a:t>     Данная декларация предоставляется адвокатом ежеквартально не позднее 15 числа второго месяца, следующего за отчетным периодом.</a:t>
            </a:r>
          </a:p>
          <a:p>
            <a:r>
              <a:rPr lang="ru-RU" dirty="0">
                <a:latin typeface="Times New Roman" panose="02020603050405020304" pitchFamily="18" charset="0"/>
                <a:cs typeface="Times New Roman" panose="02020603050405020304" pitchFamily="18" charset="0"/>
              </a:rPr>
              <a:t> </a:t>
            </a:r>
            <a:endParaRPr dirty="0">
              <a:latin typeface="Times New Roman"/>
              <a:cs typeface="Times New Roman"/>
            </a:endParaRPr>
          </a:p>
        </p:txBody>
      </p:sp>
      <p:cxnSp>
        <p:nvCxnSpPr>
          <p:cNvPr id="5" name="Straight Connector 4">
            <a:extLst>
              <a:ext uri="{FF2B5EF4-FFF2-40B4-BE49-F238E27FC236}">
                <a16:creationId xmlns:a16="http://schemas.microsoft.com/office/drawing/2014/main" id="{C384D3EF-97B8-08A5-BC91-BCE9F0316DAE}"/>
              </a:ext>
            </a:extLst>
          </p:cNvPr>
          <p:cNvCxnSpPr/>
          <p:nvPr/>
        </p:nvCxnSpPr>
        <p:spPr>
          <a:xfrm>
            <a:off x="0" y="614906"/>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E5C69DBD-E375-9BFE-65D6-CF97BE0876C1}"/>
              </a:ext>
            </a:extLst>
          </p:cNvPr>
          <p:cNvSpPr txBox="1">
            <a:spLocks/>
          </p:cNvSpPr>
          <p:nvPr/>
        </p:nvSpPr>
        <p:spPr>
          <a:xfrm>
            <a:off x="185057" y="-125962"/>
            <a:ext cx="92764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29. Налоговый учет и учетная документация адвоката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09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8BB30-99F8-8D61-6389-6F21E52A4E6D}"/>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11634FE-3500-354D-3F72-41663A47ECDD}"/>
              </a:ext>
            </a:extLst>
          </p:cNvPr>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39521">
              <a:lnSpc>
                <a:spcPts val="1084"/>
              </a:lnSpc>
            </a:pPr>
            <a:fld id="{81D60167-4931-47E6-BA6A-407CBD079E47}" type="slidenum">
              <a:rPr dirty="0"/>
              <a:pPr marL="39521">
                <a:lnSpc>
                  <a:spcPts val="1084"/>
                </a:lnSpc>
              </a:pPr>
              <a:t>3</a:t>
            </a:fld>
            <a:endParaRPr dirty="0"/>
          </a:p>
        </p:txBody>
      </p:sp>
      <p:sp>
        <p:nvSpPr>
          <p:cNvPr id="2" name="object 2">
            <a:extLst>
              <a:ext uri="{FF2B5EF4-FFF2-40B4-BE49-F238E27FC236}">
                <a16:creationId xmlns:a16="http://schemas.microsoft.com/office/drawing/2014/main" id="{7A247A26-93AA-9D26-48B9-EA5A3CF63A90}"/>
              </a:ext>
            </a:extLst>
          </p:cNvPr>
          <p:cNvSpPr txBox="1"/>
          <p:nvPr/>
        </p:nvSpPr>
        <p:spPr>
          <a:xfrm>
            <a:off x="165100" y="970083"/>
            <a:ext cx="9733643" cy="6324104"/>
          </a:xfrm>
          <a:prstGeom prst="rect">
            <a:avLst/>
          </a:prstGeom>
        </p:spPr>
        <p:txBody>
          <a:bodyPr vert="horz" wrap="square" lIns="0" tIns="0" rIns="0" bIns="0" rtlCol="0">
            <a:spAutoFit/>
          </a:bodyPr>
          <a:lstStyle/>
          <a:p>
            <a:pPr marL="11976" marR="52695" indent="423954" algn="just">
              <a:lnSpc>
                <a:spcPct val="95800"/>
              </a:lnSpc>
            </a:pPr>
            <a:endParaRPr lang="ru-RU" sz="800" spc="-9" dirty="0">
              <a:latin typeface="Times New Roman" panose="02020603050405020304" pitchFamily="18" charset="0"/>
              <a:ea typeface="Calibri" panose="020F0502020204030204" pitchFamily="34" charset="0"/>
              <a:cs typeface="Times New Roman"/>
            </a:endParaRPr>
          </a:p>
          <a:p>
            <a:pPr marL="11976" marR="52695" indent="423954">
              <a:lnSpc>
                <a:spcPct val="95800"/>
              </a:lnSpc>
            </a:pPr>
            <a:r>
              <a:rPr lang="ru-RU" spc="-9" dirty="0">
                <a:latin typeface="Times New Roman"/>
                <a:cs typeface="Times New Roman"/>
              </a:rPr>
              <a:t>В связи с тем, что </a:t>
            </a:r>
            <a:r>
              <a:rPr lang="ru-RU" b="1" spc="-9" dirty="0">
                <a:solidFill>
                  <a:srgbClr val="0070C0"/>
                </a:solidFill>
                <a:latin typeface="Times New Roman"/>
                <a:cs typeface="Times New Roman"/>
              </a:rPr>
              <a:t>социальные отчисления </a:t>
            </a:r>
            <a:r>
              <a:rPr lang="ru-RU" spc="-5" dirty="0">
                <a:latin typeface="Times New Roman"/>
                <a:cs typeface="Times New Roman"/>
              </a:rPr>
              <a:t>принимаются во внимание  </a:t>
            </a:r>
            <a:r>
              <a:rPr lang="ru-RU" b="1" spc="-5" dirty="0">
                <a:solidFill>
                  <a:srgbClr val="0070C0"/>
                </a:solidFill>
                <a:latin typeface="Times New Roman"/>
                <a:cs typeface="Times New Roman"/>
              </a:rPr>
              <a:t>при исчислении социального  </a:t>
            </a:r>
            <a:r>
              <a:rPr lang="ru-RU" b="1" dirty="0">
                <a:solidFill>
                  <a:srgbClr val="0070C0"/>
                </a:solidFill>
                <a:latin typeface="Times New Roman"/>
                <a:cs typeface="Times New Roman"/>
              </a:rPr>
              <a:t>налога</a:t>
            </a:r>
            <a:r>
              <a:rPr lang="ru-RU" b="1" spc="-94" dirty="0">
                <a:solidFill>
                  <a:srgbClr val="0070C0"/>
                </a:solidFill>
                <a:latin typeface="Times New Roman"/>
                <a:cs typeface="Times New Roman"/>
              </a:rPr>
              <a:t> </a:t>
            </a:r>
            <a:r>
              <a:rPr lang="ru-RU" dirty="0">
                <a:latin typeface="Times New Roman"/>
                <a:cs typeface="Times New Roman"/>
              </a:rPr>
              <a:t>адвоката, то </a:t>
            </a:r>
            <a:r>
              <a:rPr lang="ru-RU" spc="-5" dirty="0">
                <a:latin typeface="Times New Roman"/>
                <a:cs typeface="Times New Roman"/>
              </a:rPr>
              <a:t>до рассмотрения социального налога </a:t>
            </a:r>
            <a:r>
              <a:rPr lang="ru-RU" dirty="0">
                <a:latin typeface="Times New Roman"/>
                <a:cs typeface="Times New Roman"/>
              </a:rPr>
              <a:t>следует сначала остановиться </a:t>
            </a:r>
            <a:r>
              <a:rPr lang="ru-RU" b="1" dirty="0">
                <a:latin typeface="Times New Roman"/>
                <a:cs typeface="Times New Roman"/>
              </a:rPr>
              <a:t>н</a:t>
            </a:r>
            <a:r>
              <a:rPr lang="ru-RU" b="1" spc="-9" dirty="0">
                <a:latin typeface="Times New Roman"/>
                <a:cs typeface="Times New Roman"/>
              </a:rPr>
              <a:t>а исчислении и уплате социальных отчислении адвоката</a:t>
            </a:r>
            <a:r>
              <a:rPr lang="ru-RU" b="1" spc="-9" dirty="0">
                <a:solidFill>
                  <a:srgbClr val="0070C0"/>
                </a:solidFill>
                <a:latin typeface="Times New Roman"/>
                <a:cs typeface="Times New Roman"/>
              </a:rPr>
              <a:t>.</a:t>
            </a:r>
            <a:r>
              <a:rPr lang="ru-RU" b="1" spc="-5" dirty="0">
                <a:solidFill>
                  <a:srgbClr val="0070C0"/>
                </a:solidFill>
                <a:latin typeface="Times New Roman"/>
                <a:cs typeface="Times New Roman"/>
              </a:rPr>
              <a:t> </a:t>
            </a:r>
            <a:endParaRPr lang="ru-RU" b="1" dirty="0">
              <a:solidFill>
                <a:srgbClr val="0070C0"/>
              </a:solidFill>
              <a:latin typeface="Times New Roman"/>
              <a:cs typeface="Times New Roman"/>
            </a:endParaRPr>
          </a:p>
          <a:p>
            <a:pPr marL="11976" marR="52695" indent="423954" algn="just">
              <a:lnSpc>
                <a:spcPct val="95800"/>
              </a:lnSpc>
            </a:pPr>
            <a:endParaRPr lang="ru-RU" b="1" dirty="0">
              <a:latin typeface="Times New Roman"/>
              <a:cs typeface="Times New Roman"/>
            </a:endParaRPr>
          </a:p>
          <a:p>
            <a:pPr marL="11976" marR="52695" indent="423954" algn="just">
              <a:lnSpc>
                <a:spcPct val="95800"/>
              </a:lnSpc>
            </a:pPr>
            <a:endParaRPr lang="ru-RU" b="1" dirty="0">
              <a:latin typeface="Times New Roman"/>
              <a:cs typeface="Times New Roman"/>
            </a:endParaRPr>
          </a:p>
          <a:p>
            <a:pPr marL="11976" marR="52695" indent="423954" algn="just">
              <a:lnSpc>
                <a:spcPct val="95800"/>
              </a:lnSpc>
            </a:pPr>
            <a:endParaRPr lang="ru-RU" b="1" dirty="0">
              <a:latin typeface="Times New Roman"/>
              <a:cs typeface="Times New Roman"/>
            </a:endParaRPr>
          </a:p>
          <a:p>
            <a:pPr marL="11976" marR="52695" indent="423954" algn="just">
              <a:lnSpc>
                <a:spcPct val="95800"/>
              </a:lnSpc>
            </a:pPr>
            <a:endParaRPr lang="ru-RU" b="1" dirty="0">
              <a:latin typeface="Times New Roman"/>
              <a:cs typeface="Times New Roman"/>
            </a:endParaRPr>
          </a:p>
          <a:p>
            <a:pPr marL="11976" marR="52695" indent="423954" algn="just">
              <a:lnSpc>
                <a:spcPct val="95800"/>
              </a:lnSpc>
            </a:pPr>
            <a:endParaRPr lang="ru-RU" b="1" dirty="0">
              <a:latin typeface="Times New Roman"/>
              <a:cs typeface="Times New Roman"/>
            </a:endParaRPr>
          </a:p>
          <a:p>
            <a:pPr marL="11976" marR="52695" indent="423954" algn="just">
              <a:lnSpc>
                <a:spcPct val="95800"/>
              </a:lnSpc>
            </a:pPr>
            <a:endParaRPr lang="ru-RU" b="1" dirty="0">
              <a:latin typeface="Times New Roman"/>
              <a:cs typeface="Times New Roman"/>
            </a:endParaRPr>
          </a:p>
          <a:p>
            <a:pPr marL="11976" marR="52695" indent="423954" algn="just">
              <a:lnSpc>
                <a:spcPct val="95800"/>
              </a:lnSpc>
            </a:pPr>
            <a:endParaRPr lang="ru-RU" b="1" dirty="0">
              <a:latin typeface="Times New Roman"/>
              <a:cs typeface="Times New Roman"/>
            </a:endParaRPr>
          </a:p>
          <a:p>
            <a:pPr marL="11976" marR="52695" indent="423954" algn="just">
              <a:lnSpc>
                <a:spcPct val="95800"/>
              </a:lnSpc>
            </a:pPr>
            <a:endParaRPr lang="ru-RU" b="1" dirty="0">
              <a:latin typeface="Times New Roman"/>
              <a:cs typeface="Times New Roman"/>
            </a:endParaRPr>
          </a:p>
          <a:p>
            <a:pPr marL="11976" marR="52695" indent="423954" algn="just">
              <a:lnSpc>
                <a:spcPct val="95800"/>
              </a:lnSpc>
            </a:pPr>
            <a:endParaRPr lang="ru-RU" b="1" dirty="0">
              <a:latin typeface="Times New Roman"/>
              <a:cs typeface="Times New Roman"/>
            </a:endParaRPr>
          </a:p>
          <a:p>
            <a:pPr marL="11976" marR="4790" indent="423954">
              <a:lnSpc>
                <a:spcPct val="96500"/>
              </a:lnSpc>
            </a:pPr>
            <a:r>
              <a:rPr lang="ru-RU" b="1" u="sng" spc="-5" dirty="0">
                <a:solidFill>
                  <a:srgbClr val="0070C0"/>
                </a:solidFill>
                <a:latin typeface="Times New Roman"/>
                <a:cs typeface="Times New Roman"/>
              </a:rPr>
              <a:t>Социальные отчисления</a:t>
            </a:r>
            <a:r>
              <a:rPr lang="ru-RU" b="1" spc="-5" dirty="0">
                <a:solidFill>
                  <a:srgbClr val="0070C0"/>
                </a:solidFill>
                <a:latin typeface="Times New Roman"/>
                <a:cs typeface="Times New Roman"/>
              </a:rPr>
              <a:t> </a:t>
            </a:r>
            <a:r>
              <a:rPr lang="ru-RU" dirty="0">
                <a:latin typeface="Times New Roman"/>
                <a:cs typeface="Times New Roman"/>
              </a:rPr>
              <a:t>– </a:t>
            </a:r>
            <a:r>
              <a:rPr lang="ru-RU"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деньги, уплачиваемые плательщиками социальных отчислений в </a:t>
            </a:r>
            <a:r>
              <a:rPr lang="ru-RU" sz="1800" b="1" spc="10" dirty="0">
                <a:effectLst/>
                <a:latin typeface="Times New Roman" panose="02020603050405020304" pitchFamily="18" charset="0"/>
                <a:ea typeface="Calibri" panose="020F0502020204030204" pitchFamily="34" charset="0"/>
                <a:cs typeface="Times New Roman" panose="02020603050405020304" pitchFamily="18" charset="0"/>
              </a:rPr>
              <a:t>Государственный фонд социального страхования </a:t>
            </a:r>
            <a:r>
              <a:rPr lang="ru-RU"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(далее – Фонд) в порядке, установленном законодательством Республики Казахстан (</a:t>
            </a:r>
            <a:r>
              <a:rPr lang="ru-RU" sz="1800" kern="1200" dirty="0">
                <a:solidFill>
                  <a:srgbClr val="000000"/>
                </a:solidFill>
                <a:effectLst/>
                <a:latin typeface="Times New Roman" panose="02020603050405020304" pitchFamily="18" charset="0"/>
                <a:ea typeface="Calibri" panose="020F0502020204030204" pitchFamily="34" charset="0"/>
              </a:rPr>
              <a:t>подпункт 15) пункта 1 статьи 1 СК</a:t>
            </a:r>
            <a:r>
              <a:rPr lang="ru-RU" sz="1800" kern="1200" spc="10" dirty="0">
                <a:solidFill>
                  <a:srgbClr val="000000"/>
                </a:solidFill>
                <a:effectLst/>
                <a:latin typeface="Times New Roman" panose="02020603050405020304" pitchFamily="18" charset="0"/>
                <a:ea typeface="Calibri" panose="020F0502020204030204" pitchFamily="34" charset="0"/>
              </a:rPr>
              <a:t>).  </a:t>
            </a:r>
          </a:p>
          <a:p>
            <a:pPr marL="11976" marR="4790" indent="423954">
              <a:lnSpc>
                <a:spcPct val="96500"/>
              </a:lnSpc>
            </a:pPr>
            <a:endParaRPr lang="ru-RU" sz="700" kern="1200" spc="10" dirty="0">
              <a:solidFill>
                <a:srgbClr val="000000"/>
              </a:solidFill>
              <a:effectLst/>
              <a:latin typeface="Times New Roman" panose="02020603050405020304" pitchFamily="18" charset="0"/>
              <a:ea typeface="Calibri" panose="020F0502020204030204" pitchFamily="34" charset="0"/>
            </a:endParaRPr>
          </a:p>
          <a:p>
            <a:pPr marL="11976" marR="4790" indent="423954">
              <a:lnSpc>
                <a:spcPct val="96500"/>
              </a:lnSpc>
            </a:pPr>
            <a:r>
              <a:rPr lang="ru-RU" dirty="0">
                <a:latin typeface="Times New Roman" panose="02020603050405020304" pitchFamily="18" charset="0"/>
                <a:cs typeface="Times New Roman" panose="02020603050405020304" pitchFamily="18" charset="0"/>
              </a:rPr>
              <a:t>Адвокаты, как лица, занимающиеся частной практикой, подлежат обязательному социальному страхованию, </a:t>
            </a:r>
            <a:r>
              <a:rPr lang="ru-RU" b="1" dirty="0">
                <a:solidFill>
                  <a:srgbClr val="0070C0"/>
                </a:solidFill>
                <a:latin typeface="Times New Roman" panose="02020603050405020304" pitchFamily="18" charset="0"/>
                <a:cs typeface="Times New Roman" panose="02020603050405020304" pitchFamily="18" charset="0"/>
              </a:rPr>
              <a:t>за исключением лиц</a:t>
            </a:r>
            <a:r>
              <a:rPr lang="ru-RU" dirty="0">
                <a:solidFill>
                  <a:srgbClr val="0070C0"/>
                </a:solidFill>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достигших возраста, предусмотренного статьей 207 СК (статья 243 СК).</a:t>
            </a:r>
          </a:p>
          <a:p>
            <a:pPr marL="11976" marR="4790" indent="423954">
              <a:lnSpc>
                <a:spcPct val="96500"/>
              </a:lnSpc>
            </a:pPr>
            <a:endParaRPr lang="ru-RU" sz="700" spc="10" dirty="0">
              <a:solidFill>
                <a:srgbClr val="000000"/>
              </a:solidFill>
              <a:effectLst/>
              <a:latin typeface="Times New Roman" panose="02020603050405020304" pitchFamily="18" charset="0"/>
              <a:ea typeface="Calibri" panose="020F0502020204030204" pitchFamily="34" charset="0"/>
            </a:endParaRPr>
          </a:p>
          <a:p>
            <a:pPr marL="11976" marR="4790" indent="423954">
              <a:lnSpc>
                <a:spcPct val="96500"/>
              </a:lnSpc>
            </a:pPr>
            <a:r>
              <a:rPr lang="ru-RU" dirty="0">
                <a:latin typeface="Times New Roman" panose="02020603050405020304" pitchFamily="18" charset="0"/>
                <a:cs typeface="Times New Roman" panose="02020603050405020304" pitchFamily="18" charset="0"/>
              </a:rPr>
              <a:t>Социальные отчисления, подлежащие уплате плательщиками в Фонд за участников системы   обязательного   социального   страхования   и  (или)    </a:t>
            </a:r>
            <a:r>
              <a:rPr lang="ru-RU" b="1" u="sng" dirty="0">
                <a:solidFill>
                  <a:srgbClr val="FF0000"/>
                </a:solidFill>
                <a:latin typeface="Times New Roman" panose="02020603050405020304" pitchFamily="18" charset="0"/>
                <a:cs typeface="Times New Roman" panose="02020603050405020304" pitchFamily="18" charset="0"/>
              </a:rPr>
              <a:t>в  свою   пользу</a:t>
            </a:r>
            <a:r>
              <a:rPr lang="ru-RU" dirty="0">
                <a:latin typeface="Times New Roman" panose="02020603050405020304" pitchFamily="18" charset="0"/>
                <a:cs typeface="Times New Roman" panose="02020603050405020304" pitchFamily="18" charset="0"/>
              </a:rPr>
              <a:t>,    устанавливаются с             </a:t>
            </a:r>
            <a:r>
              <a:rPr lang="ru-RU" b="1" dirty="0">
                <a:solidFill>
                  <a:srgbClr val="0070C0"/>
                </a:solidFill>
                <a:latin typeface="Times New Roman" panose="02020603050405020304" pitchFamily="18" charset="0"/>
                <a:cs typeface="Times New Roman" panose="02020603050405020304" pitchFamily="18" charset="0"/>
              </a:rPr>
              <a:t>1 января 2025 года</a:t>
            </a:r>
            <a:r>
              <a:rPr lang="ru-RU" dirty="0">
                <a:solidFill>
                  <a:srgbClr val="0070C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размере  </a:t>
            </a:r>
            <a:r>
              <a:rPr lang="ru-RU" b="1" dirty="0">
                <a:solidFill>
                  <a:srgbClr val="0070C0"/>
                </a:solidFill>
                <a:latin typeface="Times New Roman" panose="02020603050405020304" pitchFamily="18" charset="0"/>
                <a:cs typeface="Times New Roman" panose="02020603050405020304" pitchFamily="18" charset="0"/>
              </a:rPr>
              <a:t>5 процентов </a:t>
            </a:r>
            <a:r>
              <a:rPr lang="ru-RU" dirty="0">
                <a:latin typeface="Times New Roman" panose="02020603050405020304" pitchFamily="18" charset="0"/>
                <a:cs typeface="Times New Roman" panose="02020603050405020304" pitchFamily="18" charset="0"/>
              </a:rPr>
              <a:t>от объекта исчисления социальных отчислений (статья 244 СК).</a:t>
            </a:r>
            <a:endParaRPr lang="ru-RU" sz="1800" dirty="0">
              <a:effectLst/>
              <a:latin typeface="Times New Roman" panose="02020603050405020304" pitchFamily="18" charset="0"/>
              <a:ea typeface="Times New Roman" panose="02020603050405020304" pitchFamily="18" charset="0"/>
            </a:endParaRPr>
          </a:p>
          <a:p>
            <a:pPr marL="11976" marR="4790" indent="423954" algn="just">
              <a:lnSpc>
                <a:spcPct val="96500"/>
              </a:lnSpc>
            </a:pPr>
            <a:endParaRPr lang="ru-RU" sz="8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9761F41C-C8AB-2588-AF8A-BF5DA4C832DF}"/>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a:extLst>
              <a:ext uri="{FF2B5EF4-FFF2-40B4-BE49-F238E27FC236}">
                <a16:creationId xmlns:a16="http://schemas.microsoft.com/office/drawing/2014/main" id="{056DEC95-276D-B2F2-C84B-ADB59BFD9706}"/>
              </a:ext>
            </a:extLst>
          </p:cNvPr>
          <p:cNvSpPr txBox="1">
            <a:spLocks/>
          </p:cNvSpPr>
          <p:nvPr/>
        </p:nvSpPr>
        <p:spPr>
          <a:xfrm>
            <a:off x="185057" y="123824"/>
            <a:ext cx="9428843" cy="6777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3</a:t>
            </a:r>
            <a:r>
              <a:rPr lang="en-US" sz="2000" b="1" dirty="0">
                <a:solidFill>
                  <a:schemeClr val="accent1">
                    <a:lumMod val="50000"/>
                  </a:schemeClr>
                </a:solidFill>
                <a:latin typeface="Arial" panose="020B0604020202020204" pitchFamily="34" charset="0"/>
                <a:cs typeface="Arial" panose="020B0604020202020204" pitchFamily="34" charset="0"/>
              </a:rPr>
              <a:t>.</a:t>
            </a:r>
            <a:r>
              <a:rPr lang="ru-RU" sz="2000" b="1" dirty="0">
                <a:solidFill>
                  <a:schemeClr val="accent1">
                    <a:lumMod val="50000"/>
                  </a:schemeClr>
                </a:solidFill>
                <a:latin typeface="Arial" panose="020B0604020202020204" pitchFamily="34" charset="0"/>
                <a:cs typeface="Arial" panose="020B0604020202020204" pitchFamily="34" charset="0"/>
              </a:rPr>
              <a:t> Социальный налог и социальные отчисления – продолжение.</a:t>
            </a:r>
          </a:p>
        </p:txBody>
      </p:sp>
      <p:sp>
        <p:nvSpPr>
          <p:cNvPr id="6" name="Прямоугольник 5">
            <a:extLst>
              <a:ext uri="{FF2B5EF4-FFF2-40B4-BE49-F238E27FC236}">
                <a16:creationId xmlns:a16="http://schemas.microsoft.com/office/drawing/2014/main" id="{C9E02053-B671-8944-DD8A-A2FABC850DEE}"/>
              </a:ext>
            </a:extLst>
          </p:cNvPr>
          <p:cNvSpPr/>
          <p:nvPr/>
        </p:nvSpPr>
        <p:spPr>
          <a:xfrm>
            <a:off x="165100" y="1952626"/>
            <a:ext cx="96012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76" marR="52695" indent="423954" algn="just">
              <a:lnSpc>
                <a:spcPct val="95800"/>
              </a:lnSpc>
            </a:pPr>
            <a:endParaRPr lang="ru-RU" b="1" u="sng" spc="-5" dirty="0">
              <a:solidFill>
                <a:schemeClr val="bg1"/>
              </a:solidFill>
              <a:latin typeface="Times New Roman"/>
              <a:cs typeface="Times New Roman"/>
            </a:endParaRPr>
          </a:p>
          <a:p>
            <a:pPr marL="11976" marR="52695" indent="423954">
              <a:lnSpc>
                <a:spcPct val="95800"/>
              </a:lnSpc>
            </a:pPr>
            <a:r>
              <a:rPr lang="ru-RU" spc="-5" dirty="0">
                <a:solidFill>
                  <a:schemeClr val="bg1"/>
                </a:solidFill>
                <a:latin typeface="Times New Roman"/>
                <a:cs typeface="Times New Roman"/>
              </a:rPr>
              <a:t>Порядок исчисления и уплаты социальных </a:t>
            </a:r>
            <a:r>
              <a:rPr lang="ru-RU" dirty="0">
                <a:solidFill>
                  <a:schemeClr val="bg1"/>
                </a:solidFill>
                <a:latin typeface="Times New Roman"/>
                <a:cs typeface="Times New Roman"/>
              </a:rPr>
              <a:t>отчислений </a:t>
            </a:r>
            <a:r>
              <a:rPr lang="ru-RU" sz="1800" kern="1200" spc="-5" dirty="0">
                <a:solidFill>
                  <a:srgbClr val="FFC000"/>
                </a:solidFill>
                <a:effectLst/>
                <a:latin typeface="Times New Roman" panose="02020603050405020304" pitchFamily="18" charset="0"/>
                <a:ea typeface="Times New Roman" panose="02020603050405020304" pitchFamily="18" charset="0"/>
              </a:rPr>
              <a:t> </a:t>
            </a:r>
            <a:r>
              <a:rPr lang="ru-RU" sz="1800" kern="1200" spc="-5" dirty="0">
                <a:solidFill>
                  <a:schemeClr val="bg1"/>
                </a:solidFill>
                <a:effectLst/>
                <a:latin typeface="Times New Roman" panose="02020603050405020304" pitchFamily="18" charset="0"/>
                <a:ea typeface="Times New Roman" panose="02020603050405020304" pitchFamily="18" charset="0"/>
              </a:rPr>
              <a:t>регулируется</a:t>
            </a:r>
            <a:r>
              <a:rPr lang="ru-RU" sz="1800" kern="1200" spc="-5" dirty="0">
                <a:solidFill>
                  <a:srgbClr val="FFC000"/>
                </a:solidFill>
                <a:effectLst/>
                <a:latin typeface="Times New Roman" panose="02020603050405020304" pitchFamily="18" charset="0"/>
                <a:ea typeface="Times New Roman" panose="02020603050405020304" pitchFamily="18" charset="0"/>
              </a:rPr>
              <a:t> </a:t>
            </a:r>
            <a:r>
              <a:rPr lang="ru-RU" sz="1800" b="1" kern="1200" spc="-5" dirty="0">
                <a:solidFill>
                  <a:srgbClr val="FFC000"/>
                </a:solidFill>
                <a:effectLst/>
                <a:latin typeface="Times New Roman" panose="02020603050405020304" pitchFamily="18" charset="0"/>
                <a:ea typeface="Times New Roman" panose="02020603050405020304" pitchFamily="18" charset="0"/>
              </a:rPr>
              <a:t>Социальным кодексом </a:t>
            </a:r>
            <a:r>
              <a:rPr lang="ru-RU" sz="1800" kern="1200" spc="-5" dirty="0">
                <a:solidFill>
                  <a:schemeClr val="bg1"/>
                </a:solidFill>
                <a:effectLst/>
                <a:latin typeface="Times New Roman" panose="02020603050405020304" pitchFamily="18" charset="0"/>
                <a:ea typeface="Times New Roman" panose="02020603050405020304" pitchFamily="18" charset="0"/>
              </a:rPr>
              <a:t>Республики Казахстан от 20 апреля 2023 года № 224-VII </a:t>
            </a:r>
            <a:r>
              <a:rPr lang="ru-RU" kern="1200" spc="-5" dirty="0">
                <a:solidFill>
                  <a:schemeClr val="bg1"/>
                </a:solidFill>
                <a:effectLst/>
                <a:latin typeface="Times New Roman" panose="02020603050405020304" pitchFamily="18" charset="0"/>
                <a:ea typeface="Times New Roman" panose="02020603050405020304" pitchFamily="18" charset="0"/>
              </a:rPr>
              <a:t>ЗРК (далее – </a:t>
            </a:r>
            <a:r>
              <a:rPr lang="ru-RU" b="1" kern="1200" spc="-5" dirty="0">
                <a:solidFill>
                  <a:srgbClr val="FFC000"/>
                </a:solidFill>
                <a:effectLst/>
                <a:latin typeface="Times New Roman" panose="02020603050405020304" pitchFamily="18" charset="0"/>
                <a:ea typeface="Times New Roman" panose="02020603050405020304" pitchFamily="18" charset="0"/>
              </a:rPr>
              <a:t>СК</a:t>
            </a:r>
            <a:r>
              <a:rPr lang="ru-RU" kern="1200" spc="-5" dirty="0">
                <a:solidFill>
                  <a:schemeClr val="bg1"/>
                </a:solidFill>
                <a:effectLst/>
                <a:latin typeface="Times New Roman" panose="02020603050405020304" pitchFamily="18" charset="0"/>
                <a:ea typeface="Times New Roman" panose="02020603050405020304" pitchFamily="18" charset="0"/>
              </a:rPr>
              <a:t>)</a:t>
            </a:r>
            <a:r>
              <a:rPr lang="ru-RU" dirty="0">
                <a:solidFill>
                  <a:schemeClr val="bg1"/>
                </a:solidFill>
                <a:effectLst/>
                <a:latin typeface="Times New Roman" panose="02020603050405020304" pitchFamily="18" charset="0"/>
                <a:ea typeface="Calibri" panose="020F0502020204030204" pitchFamily="34" charset="0"/>
              </a:rPr>
              <a:t>, </a:t>
            </a:r>
            <a:r>
              <a:rPr lang="ru-RU" sz="1800" dirty="0">
                <a:solidFill>
                  <a:schemeClr val="bg1"/>
                </a:solidFill>
                <a:effectLst/>
                <a:latin typeface="Times New Roman" panose="02020603050405020304" pitchFamily="18" charset="0"/>
                <a:ea typeface="Calibri" panose="020F0502020204030204" pitchFamily="34" charset="0"/>
              </a:rPr>
              <a:t>а также  </a:t>
            </a:r>
            <a:r>
              <a:rPr lang="ru-RU" spc="-5" dirty="0">
                <a:solidFill>
                  <a:schemeClr val="bg1"/>
                </a:solidFill>
                <a:latin typeface="Times New Roman"/>
                <a:cs typeface="Times New Roman"/>
              </a:rPr>
              <a:t>Правилами исчисления и уплаты социальных отчислений в Государственный фонд социального страхования и взысканий по ним (Приложение 1 к приказу заместителя Премьер-Министра - Министр труда и социальной защиты населения Республики Казахстан от 21 июня 2023 года № 229 «О некоторых вопросах системы социального страхования и оказания государственных услуг в социально-трудовой сфере», далее -  </a:t>
            </a:r>
            <a:r>
              <a:rPr lang="ru-RU" b="1" spc="-5" dirty="0">
                <a:solidFill>
                  <a:srgbClr val="FFC000"/>
                </a:solidFill>
                <a:latin typeface="Times New Roman"/>
                <a:cs typeface="Times New Roman"/>
              </a:rPr>
              <a:t>Правила № 229</a:t>
            </a:r>
            <a:r>
              <a:rPr lang="ru-RU" spc="-5" dirty="0">
                <a:solidFill>
                  <a:schemeClr val="bg1"/>
                </a:solidFill>
                <a:latin typeface="Times New Roman"/>
                <a:cs typeface="Times New Roman"/>
              </a:rPr>
              <a:t>).</a:t>
            </a:r>
          </a:p>
          <a:p>
            <a:pPr marL="11976" marR="52695" indent="423954" algn="just">
              <a:lnSpc>
                <a:spcPct val="95800"/>
              </a:lnSpc>
            </a:pPr>
            <a:endParaRPr lang="ru-RU" sz="18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0904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41863-07AC-CE24-68D2-6F919714A5CD}"/>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F05DDFC5-C479-9CDC-0E66-35F800387C02}"/>
              </a:ext>
            </a:extLst>
          </p:cNvPr>
          <p:cNvSpPr/>
          <p:nvPr/>
        </p:nvSpPr>
        <p:spPr>
          <a:xfrm>
            <a:off x="393700" y="850323"/>
            <a:ext cx="9296400" cy="19401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latin typeface="Times New Roman" panose="02020603050405020304" pitchFamily="18" charset="0"/>
                <a:cs typeface="Times New Roman" panose="02020603050405020304" pitchFamily="18" charset="0"/>
              </a:rPr>
              <a:t>      </a:t>
            </a:r>
            <a:r>
              <a:rPr lang="ru-RU" b="1" dirty="0">
                <a:solidFill>
                  <a:schemeClr val="bg1"/>
                </a:solidFill>
                <a:latin typeface="Times New Roman" panose="02020603050405020304" pitchFamily="18" charset="0"/>
                <a:cs typeface="Times New Roman" panose="02020603050405020304" pitchFamily="18" charset="0"/>
              </a:rPr>
              <a:t>Налоговые регистры относится к </a:t>
            </a:r>
            <a:r>
              <a:rPr lang="ru-RU" b="1" dirty="0">
                <a:solidFill>
                  <a:srgbClr val="FFC000"/>
                </a:solidFill>
                <a:latin typeface="Times New Roman" panose="02020603050405020304" pitchFamily="18" charset="0"/>
                <a:cs typeface="Times New Roman" panose="02020603050405020304" pitchFamily="18" charset="0"/>
              </a:rPr>
              <a:t>налоговым формам.</a:t>
            </a:r>
          </a:p>
          <a:p>
            <a:pPr algn="just"/>
            <a:endParaRPr lang="ru-RU" b="1" dirty="0">
              <a:solidFill>
                <a:srgbClr val="FFC000"/>
              </a:solidFill>
              <a:latin typeface="Times New Roman" panose="02020603050405020304" pitchFamily="18" charset="0"/>
              <a:cs typeface="Times New Roman" panose="02020603050405020304" pitchFamily="18" charset="0"/>
            </a:endParaRPr>
          </a:p>
          <a:p>
            <a:pPr algn="ctr"/>
            <a:r>
              <a:rPr lang="ru-RU" b="1" dirty="0">
                <a:solidFill>
                  <a:schemeClr val="bg1"/>
                </a:solidFill>
                <a:latin typeface="Times New Roman" panose="02020603050405020304" pitchFamily="18" charset="0"/>
                <a:cs typeface="Times New Roman" panose="02020603050405020304" pitchFamily="18" charset="0"/>
              </a:rPr>
              <a:t>     Понятие налоговых регистров, требования к ним, регулируются </a:t>
            </a:r>
          </a:p>
          <a:p>
            <a:pPr algn="ctr"/>
            <a:r>
              <a:rPr lang="ru-RU" b="1" dirty="0">
                <a:solidFill>
                  <a:schemeClr val="bg1"/>
                </a:solidFill>
                <a:latin typeface="Times New Roman" panose="02020603050405020304" pitchFamily="18" charset="0"/>
                <a:cs typeface="Times New Roman" panose="02020603050405020304" pitchFamily="18" charset="0"/>
              </a:rPr>
              <a:t>нормами статьи 215 НК.</a:t>
            </a:r>
          </a:p>
        </p:txBody>
      </p:sp>
      <p:sp>
        <p:nvSpPr>
          <p:cNvPr id="4" name="object 4">
            <a:extLst>
              <a:ext uri="{FF2B5EF4-FFF2-40B4-BE49-F238E27FC236}">
                <a16:creationId xmlns:a16="http://schemas.microsoft.com/office/drawing/2014/main" id="{ED968761-88FA-5127-3E67-A25C2047A7D2}"/>
              </a:ext>
            </a:extLst>
          </p:cNvPr>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30</a:t>
            </a:fld>
            <a:endParaRPr dirty="0"/>
          </a:p>
        </p:txBody>
      </p:sp>
      <p:sp>
        <p:nvSpPr>
          <p:cNvPr id="3" name="object 3">
            <a:extLst>
              <a:ext uri="{FF2B5EF4-FFF2-40B4-BE49-F238E27FC236}">
                <a16:creationId xmlns:a16="http://schemas.microsoft.com/office/drawing/2014/main" id="{0ACF4E78-076E-8065-CC79-A254651CACA7}"/>
              </a:ext>
            </a:extLst>
          </p:cNvPr>
          <p:cNvSpPr txBox="1"/>
          <p:nvPr/>
        </p:nvSpPr>
        <p:spPr>
          <a:xfrm>
            <a:off x="88900" y="4949215"/>
            <a:ext cx="9220200" cy="1219821"/>
          </a:xfrm>
          <a:prstGeom prst="rect">
            <a:avLst/>
          </a:prstGeom>
        </p:spPr>
        <p:txBody>
          <a:bodyPr vert="horz" wrap="square" lIns="0" tIns="0" rIns="0" bIns="0" rtlCol="0">
            <a:spAutoFit/>
          </a:bodyPr>
          <a:lstStyle/>
          <a:p>
            <a:pPr marL="11976" marR="169462" indent="423954" algn="just">
              <a:lnSpc>
                <a:spcPct val="95900"/>
              </a:lnSpc>
              <a:spcBef>
                <a:spcPts val="1268"/>
              </a:spcBef>
            </a:pPr>
            <a:endParaRPr lang="ru-RU" sz="2000" dirty="0">
              <a:latin typeface="Times New Roman"/>
              <a:cs typeface="Times New Roman"/>
            </a:endParaRPr>
          </a:p>
          <a:p>
            <a:pPr marL="11976" marR="169462" indent="423954" algn="just">
              <a:lnSpc>
                <a:spcPct val="95900"/>
              </a:lnSpc>
              <a:spcBef>
                <a:spcPts val="1268"/>
              </a:spcBef>
            </a:pPr>
            <a:endParaRPr lang="ru-RU" sz="2000" dirty="0">
              <a:latin typeface="Times New Roman"/>
              <a:cs typeface="Times New Roman"/>
            </a:endParaRPr>
          </a:p>
          <a:p>
            <a:pPr marL="11976" marR="169462" indent="423954" algn="just">
              <a:lnSpc>
                <a:spcPct val="95900"/>
              </a:lnSpc>
              <a:spcBef>
                <a:spcPts val="1268"/>
              </a:spcBef>
            </a:pPr>
            <a:endParaRPr lang="ru-RU" sz="2000" dirty="0">
              <a:latin typeface="Times New Roman"/>
              <a:cs typeface="Times New Roman"/>
            </a:endParaRPr>
          </a:p>
        </p:txBody>
      </p:sp>
      <p:cxnSp>
        <p:nvCxnSpPr>
          <p:cNvPr id="5" name="Straight Connector 4">
            <a:extLst>
              <a:ext uri="{FF2B5EF4-FFF2-40B4-BE49-F238E27FC236}">
                <a16:creationId xmlns:a16="http://schemas.microsoft.com/office/drawing/2014/main" id="{37272239-CDC4-C818-172C-3F89EBD525F7}"/>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6629EE2F-D8FA-BB2A-1729-35A92CD740FB}"/>
              </a:ext>
            </a:extLst>
          </p:cNvPr>
          <p:cNvSpPr txBox="1">
            <a:spLocks/>
          </p:cNvSpPr>
          <p:nvPr/>
        </p:nvSpPr>
        <p:spPr>
          <a:xfrm>
            <a:off x="185057" y="-125962"/>
            <a:ext cx="91240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30. Налоговый учет и учетная документация адвоката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62E549DC-BC0B-CFFB-C8F5-8D6208BA8FBD}"/>
              </a:ext>
            </a:extLst>
          </p:cNvPr>
          <p:cNvSpPr/>
          <p:nvPr/>
        </p:nvSpPr>
        <p:spPr>
          <a:xfrm>
            <a:off x="393700" y="1114425"/>
            <a:ext cx="8915400" cy="387798"/>
          </a:xfrm>
          <a:prstGeom prst="rect">
            <a:avLst/>
          </a:prstGeom>
        </p:spPr>
        <p:txBody>
          <a:bodyPr wrap="square">
            <a:spAutoFit/>
          </a:bodyPr>
          <a:lstStyle/>
          <a:p>
            <a:pPr marL="11976" marR="135929" indent="423954" algn="just">
              <a:lnSpc>
                <a:spcPct val="95700"/>
              </a:lnSpc>
              <a:spcBef>
                <a:spcPts val="1320"/>
              </a:spcBef>
            </a:pPr>
            <a:endParaRPr lang="ru-RU" sz="2000" dirty="0">
              <a:solidFill>
                <a:schemeClr val="bg1"/>
              </a:solidFill>
              <a:latin typeface="Times New Roman"/>
              <a:cs typeface="Times New Roman"/>
            </a:endParaRPr>
          </a:p>
        </p:txBody>
      </p:sp>
      <p:sp>
        <p:nvSpPr>
          <p:cNvPr id="13" name="TextBox 12">
            <a:extLst>
              <a:ext uri="{FF2B5EF4-FFF2-40B4-BE49-F238E27FC236}">
                <a16:creationId xmlns:a16="http://schemas.microsoft.com/office/drawing/2014/main" id="{5D20293A-761F-7077-0BAA-48E364FBBCE7}"/>
              </a:ext>
            </a:extLst>
          </p:cNvPr>
          <p:cNvSpPr txBox="1"/>
          <p:nvPr/>
        </p:nvSpPr>
        <p:spPr>
          <a:xfrm>
            <a:off x="6032499" y="2978570"/>
            <a:ext cx="4028209" cy="4047262"/>
          </a:xfrm>
          <a:prstGeom prst="rect">
            <a:avLst/>
          </a:prstGeom>
          <a:noFill/>
        </p:spPr>
        <p:txBody>
          <a:bodyPr wrap="square">
            <a:spAutoFit/>
          </a:bodyPr>
          <a:lstStyle/>
          <a:p>
            <a:r>
              <a:rPr lang="ru-RU" b="1" dirty="0">
                <a:solidFill>
                  <a:srgbClr val="0070C0"/>
                </a:solidFill>
                <a:latin typeface="Times New Roman" panose="02020603050405020304" pitchFamily="18" charset="0"/>
                <a:cs typeface="Times New Roman" panose="02020603050405020304" pitchFamily="18" charset="0"/>
              </a:rPr>
              <a:t>    </a:t>
            </a:r>
          </a:p>
          <a:p>
            <a:r>
              <a:rPr lang="ru-RU" b="1" dirty="0">
                <a:solidFill>
                  <a:srgbClr val="0070C0"/>
                </a:solidFill>
                <a:latin typeface="Times New Roman" panose="02020603050405020304" pitchFamily="18" charset="0"/>
                <a:cs typeface="Times New Roman" panose="02020603050405020304" pitchFamily="18" charset="0"/>
              </a:rPr>
              <a:t>     </a:t>
            </a:r>
            <a:r>
              <a:rPr lang="ru-RU" sz="1700" b="1" u="sng" dirty="0">
                <a:solidFill>
                  <a:srgbClr val="0070C0"/>
                </a:solidFill>
                <a:latin typeface="Times New Roman" panose="02020603050405020304" pitchFamily="18" charset="0"/>
                <a:cs typeface="Times New Roman" panose="02020603050405020304" pitchFamily="18" charset="0"/>
              </a:rPr>
              <a:t>Налоговым регистром</a:t>
            </a:r>
            <a:r>
              <a:rPr lang="ru-RU" sz="1700" dirty="0">
                <a:latin typeface="Times New Roman" panose="02020603050405020304" pitchFamily="18" charset="0"/>
                <a:cs typeface="Times New Roman" panose="02020603050405020304" pitchFamily="18" charset="0"/>
              </a:rPr>
              <a:t> является документ налогоплательщика (налогового агента), содержащий сведения об объектах налогообложения и (или) объектах, связанных с налогообложением, а также о полученных деньгах и (или) имуществе от иностранных государств, международных и иностранных организаций, иностранцев, лиц без гражданства, а также о расходовании указанных денег и (или) иного имущества в соответствии с пунктом 1 статьи 29 НК (пункт 1 статьи 215 НК).</a:t>
            </a:r>
          </a:p>
        </p:txBody>
      </p:sp>
      <p:pic>
        <p:nvPicPr>
          <p:cNvPr id="12" name="Рисунок 11" descr="Изображение выглядит как калькулятор, офисные принадлежности, Оргтехника, текст&#10;&#10;Контент, сгенерированный ИИ, может содержать ошибки.">
            <a:extLst>
              <a:ext uri="{FF2B5EF4-FFF2-40B4-BE49-F238E27FC236}">
                <a16:creationId xmlns:a16="http://schemas.microsoft.com/office/drawing/2014/main" id="{FA094B5D-539C-952C-5D28-508E90523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99" y="3163163"/>
            <a:ext cx="5638799" cy="4047262"/>
          </a:xfrm>
          <a:prstGeom prst="rect">
            <a:avLst/>
          </a:prstGeom>
        </p:spPr>
      </p:pic>
    </p:spTree>
    <p:extLst>
      <p:ext uri="{BB962C8B-B14F-4D97-AF65-F5344CB8AC3E}">
        <p14:creationId xmlns:p14="http://schemas.microsoft.com/office/powerpoint/2010/main" val="3414738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FD4B8-7F3F-1FAF-0738-80C7FE60DF9B}"/>
            </a:ext>
          </a:extLst>
        </p:cNvPr>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C9521E90-C419-6D54-05F5-FCD79FE09ADE}"/>
              </a:ext>
            </a:extLst>
          </p:cNvPr>
          <p:cNvSpPr/>
          <p:nvPr/>
        </p:nvSpPr>
        <p:spPr>
          <a:xfrm>
            <a:off x="341745" y="4270919"/>
            <a:ext cx="9348355" cy="2787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5930"/>
            <a:r>
              <a:rPr lang="ru-RU" b="1" dirty="0">
                <a:solidFill>
                  <a:srgbClr val="FFC000"/>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Налоговые регистры включают в себя </a:t>
            </a:r>
            <a:r>
              <a:rPr lang="ru-RU" dirty="0">
                <a:latin typeface="Times New Roman" panose="02020603050405020304" pitchFamily="18" charset="0"/>
                <a:cs typeface="Times New Roman" panose="02020603050405020304" pitchFamily="18" charset="0"/>
              </a:rPr>
              <a:t>(пункт 2 статьи 215 НК):</a:t>
            </a:r>
          </a:p>
          <a:p>
            <a:pPr marL="435930"/>
            <a:endParaRPr lang="ru-RU" sz="800" dirty="0">
              <a:latin typeface="Times New Roman" panose="02020603050405020304" pitchFamily="18" charset="0"/>
              <a:cs typeface="Times New Roman" panose="02020603050405020304" pitchFamily="18" charset="0"/>
            </a:endParaRPr>
          </a:p>
          <a:p>
            <a:pPr marL="435930"/>
            <a:r>
              <a:rPr lang="ru-RU" dirty="0">
                <a:latin typeface="Times New Roman" panose="02020603050405020304" pitchFamily="18" charset="0"/>
                <a:cs typeface="Times New Roman" panose="02020603050405020304" pitchFamily="18" charset="0"/>
              </a:rPr>
              <a:t>     1) налоговые регистры, </a:t>
            </a:r>
            <a:r>
              <a:rPr lang="ru-RU" b="1" dirty="0">
                <a:solidFill>
                  <a:srgbClr val="FFC000"/>
                </a:solidFill>
                <a:latin typeface="Times New Roman" panose="02020603050405020304" pitchFamily="18" charset="0"/>
                <a:cs typeface="Times New Roman" panose="02020603050405020304" pitchFamily="18" charset="0"/>
              </a:rPr>
              <a:t>составляемые налогоплательщиком </a:t>
            </a:r>
            <a:r>
              <a:rPr lang="ru-RU" dirty="0">
                <a:latin typeface="Times New Roman" panose="02020603050405020304" pitchFamily="18" charset="0"/>
                <a:cs typeface="Times New Roman" panose="02020603050405020304" pitchFamily="18" charset="0"/>
              </a:rPr>
              <a:t>(налоговым агентом) </a:t>
            </a:r>
            <a:r>
              <a:rPr lang="ru-RU" b="1" u="sng" dirty="0">
                <a:solidFill>
                  <a:srgbClr val="FFC000"/>
                </a:solidFill>
                <a:latin typeface="Times New Roman" panose="02020603050405020304" pitchFamily="18" charset="0"/>
                <a:cs typeface="Times New Roman" panose="02020603050405020304" pitchFamily="18" charset="0"/>
              </a:rPr>
              <a:t>самостоятельно</a:t>
            </a:r>
            <a:r>
              <a:rPr lang="ru-RU" dirty="0">
                <a:solidFill>
                  <a:srgbClr val="0070C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 формам, установленным налогоплательщиком (налоговым агентом) в налоговой учетной политике с учетом положений статьи 190 настоящего Кодекса;</a:t>
            </a:r>
          </a:p>
          <a:p>
            <a:pPr marL="435930"/>
            <a:r>
              <a:rPr lang="ru-RU" dirty="0">
                <a:latin typeface="Times New Roman" panose="02020603050405020304" pitchFamily="18" charset="0"/>
                <a:cs typeface="Times New Roman" panose="02020603050405020304" pitchFamily="18" charset="0"/>
              </a:rPr>
              <a:t>     2)  налоговые регистры, составляемые налогоплательщиком (налоговым агентом), </a:t>
            </a:r>
            <a:r>
              <a:rPr lang="ru-RU" b="1" dirty="0">
                <a:solidFill>
                  <a:srgbClr val="FFC000"/>
                </a:solidFill>
                <a:latin typeface="Times New Roman" panose="02020603050405020304" pitchFamily="18" charset="0"/>
                <a:cs typeface="Times New Roman" panose="02020603050405020304" pitchFamily="18" charset="0"/>
              </a:rPr>
              <a:t>формы и правила составления</a:t>
            </a:r>
            <a:r>
              <a:rPr lang="ru-RU" dirty="0">
                <a:latin typeface="Times New Roman" panose="02020603050405020304" pitchFamily="18" charset="0"/>
                <a:cs typeface="Times New Roman" panose="02020603050405020304" pitchFamily="18" charset="0"/>
              </a:rPr>
              <a:t> которых утверждается </a:t>
            </a:r>
            <a:r>
              <a:rPr lang="ru-RU" b="1" u="sng" dirty="0">
                <a:solidFill>
                  <a:srgbClr val="FFC000"/>
                </a:solidFill>
                <a:latin typeface="Times New Roman" panose="02020603050405020304" pitchFamily="18" charset="0"/>
                <a:cs typeface="Times New Roman" panose="02020603050405020304" pitchFamily="18" charset="0"/>
              </a:rPr>
              <a:t>уполномоченным органом</a:t>
            </a:r>
            <a:r>
              <a:rPr lang="ru-RU" b="1" dirty="0">
                <a:solidFill>
                  <a:srgbClr val="FFC000"/>
                </a:solidFill>
                <a:latin typeface="Times New Roman" panose="02020603050405020304" pitchFamily="18" charset="0"/>
                <a:cs typeface="Times New Roman" panose="02020603050405020304" pitchFamily="18" charset="0"/>
              </a:rPr>
              <a:t>.</a:t>
            </a:r>
          </a:p>
          <a:p>
            <a:pPr marL="435930"/>
            <a:endParaRPr lang="ru-RU" b="1" dirty="0">
              <a:solidFill>
                <a:srgbClr val="FFC000"/>
              </a:solidFill>
              <a:latin typeface="Times New Roman" panose="02020603050405020304" pitchFamily="18" charset="0"/>
              <a:cs typeface="Times New Roman" panose="02020603050405020304" pitchFamily="18" charset="0"/>
            </a:endParaRPr>
          </a:p>
          <a:p>
            <a:pPr marL="435930"/>
            <a:r>
              <a:rPr lang="ru-RU" dirty="0">
                <a:latin typeface="Times New Roman" panose="02020603050405020304" pitchFamily="18" charset="0"/>
                <a:cs typeface="Times New Roman" panose="02020603050405020304" pitchFamily="18" charset="0"/>
              </a:rPr>
              <a:t>     Требования к </a:t>
            </a:r>
            <a:r>
              <a:rPr lang="ru-RU" b="1" dirty="0">
                <a:solidFill>
                  <a:srgbClr val="FFC000"/>
                </a:solidFill>
                <a:latin typeface="Times New Roman" panose="02020603050405020304" pitchFamily="18" charset="0"/>
                <a:cs typeface="Times New Roman" panose="02020603050405020304" pitchFamily="18" charset="0"/>
              </a:rPr>
              <a:t>обязательным реквизитам </a:t>
            </a:r>
            <a:r>
              <a:rPr lang="ru-RU" dirty="0">
                <a:latin typeface="Times New Roman" panose="02020603050405020304" pitchFamily="18" charset="0"/>
                <a:cs typeface="Times New Roman" panose="02020603050405020304" pitchFamily="18" charset="0"/>
              </a:rPr>
              <a:t>налоговых регистров установлены в пункте 3 статьи 215 НК</a:t>
            </a:r>
            <a:r>
              <a:rPr lang="ru-RU" sz="2000" dirty="0">
                <a:latin typeface="Times New Roman" panose="02020603050405020304" pitchFamily="18" charset="0"/>
                <a:cs typeface="Times New Roman" panose="02020603050405020304" pitchFamily="18" charset="0"/>
              </a:rPr>
              <a:t>.</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5C0EF05C-4E44-CDB3-99D5-921441D1006B}"/>
              </a:ext>
            </a:extLst>
          </p:cNvPr>
          <p:cNvSpPr txBox="1">
            <a:spLocks noGrp="1"/>
          </p:cNvSpPr>
          <p:nvPr>
            <p:ph type="sldNum" sz="quarter" idx="7"/>
          </p:nvPr>
        </p:nvSpPr>
        <p:spPr>
          <a:xfrm>
            <a:off x="9895767" y="7421786"/>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31</a:t>
            </a:fld>
            <a:endParaRPr dirty="0"/>
          </a:p>
        </p:txBody>
      </p:sp>
      <p:sp>
        <p:nvSpPr>
          <p:cNvPr id="2" name="object 2">
            <a:extLst>
              <a:ext uri="{FF2B5EF4-FFF2-40B4-BE49-F238E27FC236}">
                <a16:creationId xmlns:a16="http://schemas.microsoft.com/office/drawing/2014/main" id="{A15BBBFB-2903-C24C-C88C-25D35FA62A12}"/>
              </a:ext>
            </a:extLst>
          </p:cNvPr>
          <p:cNvSpPr txBox="1"/>
          <p:nvPr/>
        </p:nvSpPr>
        <p:spPr>
          <a:xfrm>
            <a:off x="393700" y="962025"/>
            <a:ext cx="9067800" cy="531812"/>
          </a:xfrm>
          <a:prstGeom prst="rect">
            <a:avLst/>
          </a:prstGeom>
        </p:spPr>
        <p:txBody>
          <a:bodyPr vert="horz" wrap="square" lIns="0" tIns="0" rIns="0" bIns="0" rtlCol="0">
            <a:spAutoFit/>
          </a:bodyPr>
          <a:lstStyle/>
          <a:p>
            <a:pPr marL="11976" marR="99402" indent="423954" algn="just">
              <a:lnSpc>
                <a:spcPct val="95700"/>
              </a:lnSpc>
              <a:spcBef>
                <a:spcPts val="5"/>
              </a:spcBef>
            </a:pPr>
            <a:endParaRPr lang="ru-RU" u="heavy" spc="-424" dirty="0">
              <a:solidFill>
                <a:srgbClr val="4F81BC"/>
              </a:solidFill>
              <a:latin typeface="Times New Roman"/>
              <a:cs typeface="Times New Roman"/>
            </a:endParaRPr>
          </a:p>
          <a:p>
            <a:pPr marL="11976" marR="99402" indent="423954" algn="just">
              <a:lnSpc>
                <a:spcPct val="95700"/>
              </a:lnSpc>
              <a:spcBef>
                <a:spcPts val="5"/>
              </a:spcBef>
            </a:pPr>
            <a:endParaRPr lang="ru-RU" u="heavy" spc="-424" dirty="0">
              <a:solidFill>
                <a:srgbClr val="4F81BC"/>
              </a:solidFill>
              <a:latin typeface="Times New Roman"/>
              <a:cs typeface="Times New Roman"/>
            </a:endParaRPr>
          </a:p>
        </p:txBody>
      </p:sp>
      <p:cxnSp>
        <p:nvCxnSpPr>
          <p:cNvPr id="4" name="Straight Connector 3">
            <a:extLst>
              <a:ext uri="{FF2B5EF4-FFF2-40B4-BE49-F238E27FC236}">
                <a16:creationId xmlns:a16="http://schemas.microsoft.com/office/drawing/2014/main" id="{9AA231A9-B1F8-D9CC-C603-4E778033BCC7}"/>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a:extLst>
              <a:ext uri="{FF2B5EF4-FFF2-40B4-BE49-F238E27FC236}">
                <a16:creationId xmlns:a16="http://schemas.microsoft.com/office/drawing/2014/main" id="{19DDFA9B-7082-9A6E-7DFF-64BE45DD1D5D}"/>
              </a:ext>
            </a:extLst>
          </p:cNvPr>
          <p:cNvSpPr txBox="1">
            <a:spLocks/>
          </p:cNvSpPr>
          <p:nvPr/>
        </p:nvSpPr>
        <p:spPr>
          <a:xfrm>
            <a:off x="185057" y="0"/>
            <a:ext cx="9200243" cy="6149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31. Налоговый учет и учетная документация адвоката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6CD1EF5-744D-2D09-DCFA-0E811EE0077B}"/>
              </a:ext>
            </a:extLst>
          </p:cNvPr>
          <p:cNvSpPr txBox="1"/>
          <p:nvPr/>
        </p:nvSpPr>
        <p:spPr>
          <a:xfrm>
            <a:off x="341745" y="954851"/>
            <a:ext cx="9348355" cy="3370153"/>
          </a:xfrm>
          <a:prstGeom prst="rect">
            <a:avLst/>
          </a:prstGeom>
          <a:noFill/>
        </p:spPr>
        <p:txBody>
          <a:bodyPr wrap="square">
            <a:spAutoFit/>
          </a:bodyPr>
          <a:lstStyle/>
          <a:p>
            <a:pPr marL="435930"/>
            <a:r>
              <a:rPr lang="ru-RU" sz="1800" dirty="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Налоговые регистры предназначены для обобщения и систематизации информации для обеспечения целей налогового учета, указанных в пункте 5 статьи 190 НК (пункт  1 статьи 215 НК).</a:t>
            </a:r>
          </a:p>
          <a:p>
            <a:pPr marL="435930"/>
            <a:endParaRPr lang="ru-RU" sz="800" dirty="0">
              <a:latin typeface="Times New Roman" panose="02020603050405020304" pitchFamily="18" charset="0"/>
              <a:cs typeface="Times New Roman" panose="02020603050405020304" pitchFamily="18" charset="0"/>
            </a:endParaRPr>
          </a:p>
          <a:p>
            <a:pPr marL="435930"/>
            <a:r>
              <a:rPr lang="ru-RU" sz="1700" dirty="0">
                <a:latin typeface="Times New Roman" panose="02020603050405020304" pitchFamily="18" charset="0"/>
                <a:cs typeface="Times New Roman" panose="02020603050405020304" pitchFamily="18" charset="0"/>
              </a:rPr>
              <a:t>     Налогоплательщик (налоговый агент) составляет </a:t>
            </a:r>
            <a:r>
              <a:rPr lang="ru-RU" sz="1700" b="1" dirty="0">
                <a:solidFill>
                  <a:srgbClr val="0070C0"/>
                </a:solidFill>
                <a:latin typeface="Times New Roman" panose="02020603050405020304" pitchFamily="18" charset="0"/>
                <a:cs typeface="Times New Roman" panose="02020603050405020304" pitchFamily="18" charset="0"/>
              </a:rPr>
              <a:t>налоговые регистры </a:t>
            </a:r>
            <a:r>
              <a:rPr lang="ru-RU" sz="1700" dirty="0">
                <a:latin typeface="Times New Roman" panose="02020603050405020304" pitchFamily="18" charset="0"/>
                <a:cs typeface="Times New Roman" panose="02020603050405020304" pitchFamily="18" charset="0"/>
              </a:rPr>
              <a:t>в виде </a:t>
            </a:r>
            <a:r>
              <a:rPr lang="ru-RU" sz="1700" b="1" dirty="0">
                <a:solidFill>
                  <a:srgbClr val="0070C0"/>
                </a:solidFill>
                <a:latin typeface="Times New Roman" panose="02020603050405020304" pitchFamily="18" charset="0"/>
                <a:cs typeface="Times New Roman" panose="02020603050405020304" pitchFamily="18" charset="0"/>
              </a:rPr>
              <a:t>специальных форм. </a:t>
            </a:r>
          </a:p>
          <a:p>
            <a:pPr marL="435930"/>
            <a:endParaRPr lang="ru-RU" sz="800" b="1" dirty="0">
              <a:solidFill>
                <a:srgbClr val="0070C0"/>
              </a:solidFill>
              <a:latin typeface="Times New Roman" panose="02020603050405020304" pitchFamily="18" charset="0"/>
              <a:cs typeface="Times New Roman" panose="02020603050405020304" pitchFamily="18" charset="0"/>
            </a:endParaRPr>
          </a:p>
          <a:p>
            <a:pPr marL="435930"/>
            <a:r>
              <a:rPr lang="ru-RU" sz="1700" dirty="0">
                <a:latin typeface="Times New Roman" panose="02020603050405020304" pitchFamily="18" charset="0"/>
                <a:cs typeface="Times New Roman" panose="02020603050405020304" pitchFamily="18" charset="0"/>
              </a:rPr>
              <a:t>     Формы налоговых регистров и порядок отражения в них данных налогового учета разрабатываются налогоплательщиком (налоговым агентом) </a:t>
            </a:r>
            <a:r>
              <a:rPr lang="ru-RU" sz="1700" b="1" dirty="0">
                <a:solidFill>
                  <a:srgbClr val="0070C0"/>
                </a:solidFill>
                <a:latin typeface="Times New Roman" panose="02020603050405020304" pitchFamily="18" charset="0"/>
                <a:cs typeface="Times New Roman" panose="02020603050405020304" pitchFamily="18" charset="0"/>
              </a:rPr>
              <a:t>самостоятельно</a:t>
            </a:r>
            <a:r>
              <a:rPr lang="ru-RU" sz="1700" dirty="0">
                <a:latin typeface="Times New Roman" panose="02020603050405020304" pitchFamily="18" charset="0"/>
                <a:cs typeface="Times New Roman" panose="02020603050405020304" pitchFamily="18" charset="0"/>
              </a:rPr>
              <a:t> с учетом положений статьи 215 НК, за исключением форм налоговых регистров, установленных уполномоченным органом, и </a:t>
            </a:r>
            <a:r>
              <a:rPr lang="ru-RU" sz="1700" b="1" u="sng" dirty="0">
                <a:solidFill>
                  <a:srgbClr val="0070C0"/>
                </a:solidFill>
                <a:latin typeface="Times New Roman" panose="02020603050405020304" pitchFamily="18" charset="0"/>
                <a:cs typeface="Times New Roman" panose="02020603050405020304" pitchFamily="18" charset="0"/>
              </a:rPr>
              <a:t>утверждаются в налоговой учетной политике</a:t>
            </a:r>
            <a:r>
              <a:rPr lang="ru-RU" sz="1700" b="1" dirty="0">
                <a:solidFill>
                  <a:srgbClr val="0070C0"/>
                </a:solidFill>
                <a:latin typeface="Times New Roman" panose="02020603050405020304" pitchFamily="18" charset="0"/>
                <a:cs typeface="Times New Roman" panose="02020603050405020304" pitchFamily="18" charset="0"/>
              </a:rPr>
              <a:t>.</a:t>
            </a:r>
            <a:r>
              <a:rPr lang="ru-RU" sz="1700" dirty="0">
                <a:latin typeface="Times New Roman" panose="02020603050405020304" pitchFamily="18" charset="0"/>
                <a:cs typeface="Times New Roman" panose="02020603050405020304" pitchFamily="18" charset="0"/>
              </a:rPr>
              <a:t> </a:t>
            </a:r>
          </a:p>
          <a:p>
            <a:pPr marL="435930"/>
            <a:r>
              <a:rPr lang="ru-RU" sz="1700" dirty="0">
                <a:latin typeface="Times New Roman" panose="02020603050405020304" pitchFamily="18" charset="0"/>
                <a:cs typeface="Times New Roman" panose="02020603050405020304" pitchFamily="18" charset="0"/>
              </a:rPr>
              <a:t>      Правильность отражения хозяйственных операций в налоговых регистрах обеспечивают лица, подписавшие их.</a:t>
            </a:r>
          </a:p>
          <a:p>
            <a:pPr marL="435930"/>
            <a:endParaRPr lang="ru-RU"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340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35B5A-569E-21DE-407A-54507863043A}"/>
            </a:ext>
          </a:extLst>
        </p:cNvPr>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179837C5-5B3B-785A-4C7D-3155D19B8230}"/>
              </a:ext>
            </a:extLst>
          </p:cNvPr>
          <p:cNvSpPr/>
          <p:nvPr/>
        </p:nvSpPr>
        <p:spPr>
          <a:xfrm>
            <a:off x="469900" y="1156745"/>
            <a:ext cx="9295599" cy="54564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latin typeface="Times New Roman" panose="02020603050405020304" pitchFamily="18" charset="0"/>
                <a:cs typeface="Times New Roman" panose="02020603050405020304" pitchFamily="18" charset="0"/>
              </a:rPr>
              <a:t>Форма налогового регистра по учету </a:t>
            </a:r>
            <a:r>
              <a:rPr lang="ru-RU" sz="2000" b="1" dirty="0">
                <a:solidFill>
                  <a:schemeClr val="accent6"/>
                </a:solidFill>
                <a:latin typeface="Times New Roman" panose="02020603050405020304" pitchFamily="18" charset="0"/>
                <a:cs typeface="Times New Roman" panose="02020603050405020304" pitchFamily="18" charset="0"/>
              </a:rPr>
              <a:t>доходов</a:t>
            </a:r>
            <a:r>
              <a:rPr lang="ru-RU" sz="2000" b="1" dirty="0">
                <a:solidFill>
                  <a:schemeClr val="bg1"/>
                </a:solidFill>
                <a:latin typeface="Times New Roman" panose="02020603050405020304" pitchFamily="18" charset="0"/>
                <a:cs typeface="Times New Roman" panose="02020603050405020304" pitchFamily="18" charset="0"/>
              </a:rPr>
              <a:t> от занятия частной практикой.  </a:t>
            </a:r>
          </a:p>
          <a:p>
            <a:pPr algn="ctr"/>
            <a:endParaRPr lang="ru-RU" sz="2000" b="1" dirty="0">
              <a:solidFill>
                <a:schemeClr val="bg1"/>
              </a:solidFill>
              <a:latin typeface="Times New Roman" panose="02020603050405020304" pitchFamily="18" charset="0"/>
              <a:cs typeface="Times New Roman" panose="02020603050405020304" pitchFamily="18" charset="0"/>
            </a:endParaRPr>
          </a:p>
          <a:p>
            <a:pPr algn="ctr"/>
            <a:r>
              <a:rPr lang="ru-RU" sz="2000" b="1" dirty="0">
                <a:solidFill>
                  <a:schemeClr val="bg1"/>
                </a:solidFill>
                <a:latin typeface="Times New Roman" panose="02020603050405020304" pitchFamily="18" charset="0"/>
                <a:cs typeface="Times New Roman" panose="02020603050405020304" pitchFamily="18" charset="0"/>
              </a:rPr>
              <a:t>Форма налогового регистра по учету </a:t>
            </a:r>
            <a:r>
              <a:rPr lang="ru-RU" sz="2000" b="1" dirty="0">
                <a:solidFill>
                  <a:schemeClr val="accent6"/>
                </a:solidFill>
                <a:latin typeface="Times New Roman" panose="02020603050405020304" pitchFamily="18" charset="0"/>
                <a:cs typeface="Times New Roman" panose="02020603050405020304" pitchFamily="18" charset="0"/>
              </a:rPr>
              <a:t>расходов </a:t>
            </a:r>
            <a:r>
              <a:rPr lang="ru-RU" sz="2000" b="1" dirty="0">
                <a:solidFill>
                  <a:schemeClr val="bg1"/>
                </a:solidFill>
                <a:latin typeface="Times New Roman" panose="02020603050405020304" pitchFamily="18" charset="0"/>
                <a:cs typeface="Times New Roman" panose="02020603050405020304" pitchFamily="18" charset="0"/>
              </a:rPr>
              <a:t>лица, занимающегося </a:t>
            </a:r>
          </a:p>
          <a:p>
            <a:pPr algn="ctr"/>
            <a:r>
              <a:rPr lang="ru-RU" sz="2000" b="1" dirty="0">
                <a:solidFill>
                  <a:schemeClr val="bg1"/>
                </a:solidFill>
                <a:latin typeface="Times New Roman" panose="02020603050405020304" pitchFamily="18" charset="0"/>
                <a:cs typeface="Times New Roman" panose="02020603050405020304" pitchFamily="18" charset="0"/>
              </a:rPr>
              <a:t>частной практикой.</a:t>
            </a:r>
          </a:p>
          <a:p>
            <a:pPr algn="ctr"/>
            <a:endParaRPr lang="ru-RU" sz="2000" b="1" dirty="0">
              <a:solidFill>
                <a:schemeClr val="accent6"/>
              </a:solidFill>
              <a:latin typeface="Times New Roman" panose="02020603050405020304" pitchFamily="18" charset="0"/>
              <a:cs typeface="Times New Roman" panose="02020603050405020304" pitchFamily="18" charset="0"/>
            </a:endParaRPr>
          </a:p>
          <a:p>
            <a:pPr algn="ctr"/>
            <a:r>
              <a:rPr lang="ru-RU" sz="2000" b="1" i="1" dirty="0">
                <a:solidFill>
                  <a:schemeClr val="accent6"/>
                </a:solidFill>
                <a:latin typeface="Times New Roman" panose="02020603050405020304" pitchFamily="18" charset="0"/>
                <a:cs typeface="Times New Roman" panose="02020603050405020304" pitchFamily="18" charset="0"/>
              </a:rPr>
              <a:t>/Приложения 21, 22 к приказу Министра финансов Республики Казахстан от 19 марта 2018 года № 388 «Об утверждении форм налоговых регистров и правил их составления»/</a:t>
            </a:r>
          </a:p>
        </p:txBody>
      </p:sp>
      <p:sp>
        <p:nvSpPr>
          <p:cNvPr id="3" name="object 3">
            <a:extLst>
              <a:ext uri="{FF2B5EF4-FFF2-40B4-BE49-F238E27FC236}">
                <a16:creationId xmlns:a16="http://schemas.microsoft.com/office/drawing/2014/main" id="{1314297D-6FCC-CC40-F3C0-806E2D09C98C}"/>
              </a:ext>
            </a:extLst>
          </p:cNvPr>
          <p:cNvSpPr txBox="1"/>
          <p:nvPr/>
        </p:nvSpPr>
        <p:spPr>
          <a:xfrm>
            <a:off x="9599489" y="6613153"/>
            <a:ext cx="159281" cy="141064"/>
          </a:xfrm>
          <a:prstGeom prst="rect">
            <a:avLst/>
          </a:prstGeom>
        </p:spPr>
        <p:txBody>
          <a:bodyPr vert="horz" wrap="square" lIns="0" tIns="0" rIns="0" bIns="0" rtlCol="0">
            <a:spAutoFit/>
          </a:bodyPr>
          <a:lstStyle/>
          <a:p>
            <a:pPr marL="11976">
              <a:lnSpc>
                <a:spcPts val="1084"/>
              </a:lnSpc>
            </a:pPr>
            <a:r>
              <a:rPr sz="1037" dirty="0">
                <a:latin typeface="Calibri"/>
                <a:cs typeface="Calibri"/>
              </a:rPr>
              <a:t>10</a:t>
            </a:r>
            <a:endParaRPr sz="1037">
              <a:latin typeface="Calibri"/>
              <a:cs typeface="Calibri"/>
            </a:endParaRPr>
          </a:p>
        </p:txBody>
      </p:sp>
      <p:sp>
        <p:nvSpPr>
          <p:cNvPr id="2" name="object 2">
            <a:extLst>
              <a:ext uri="{FF2B5EF4-FFF2-40B4-BE49-F238E27FC236}">
                <a16:creationId xmlns:a16="http://schemas.microsoft.com/office/drawing/2014/main" id="{BB598CE4-B51C-7E20-52EE-4864F7531B1E}"/>
              </a:ext>
            </a:extLst>
          </p:cNvPr>
          <p:cNvSpPr txBox="1"/>
          <p:nvPr/>
        </p:nvSpPr>
        <p:spPr>
          <a:xfrm>
            <a:off x="318301" y="1369868"/>
            <a:ext cx="9676599" cy="1595437"/>
          </a:xfrm>
          <a:prstGeom prst="rect">
            <a:avLst/>
          </a:prstGeom>
        </p:spPr>
        <p:txBody>
          <a:bodyPr vert="horz" wrap="square" lIns="0" tIns="0" rIns="0" bIns="0" rtlCol="0">
            <a:spAutoFit/>
          </a:bodyPr>
          <a:lstStyle/>
          <a:p>
            <a:pPr marL="11976" marR="154492" indent="423954" algn="ctr">
              <a:lnSpc>
                <a:spcPct val="95800"/>
              </a:lnSpc>
            </a:pPr>
            <a:endParaRPr lang="ru-RU" sz="3600" b="1" i="1" spc="-5" dirty="0">
              <a:solidFill>
                <a:srgbClr val="FFC000"/>
              </a:solidFill>
              <a:latin typeface="Times New Roman"/>
              <a:cs typeface="Times New Roman"/>
            </a:endParaRPr>
          </a:p>
          <a:p>
            <a:pPr marL="11976" marR="154492" indent="423954" algn="ctr">
              <a:lnSpc>
                <a:spcPct val="95800"/>
              </a:lnSpc>
            </a:pPr>
            <a:endParaRPr lang="ru-RU" sz="3600" b="1" i="1" spc="-5" dirty="0">
              <a:solidFill>
                <a:srgbClr val="FFC000"/>
              </a:solidFill>
              <a:latin typeface="Times New Roman"/>
              <a:cs typeface="Times New Roman"/>
            </a:endParaRPr>
          </a:p>
          <a:p>
            <a:pPr marL="11976" marR="154492" indent="423954" algn="ctr">
              <a:lnSpc>
                <a:spcPct val="95800"/>
              </a:lnSpc>
            </a:pPr>
            <a:endParaRPr lang="ru-RU" sz="3600" b="1" i="1" spc="-5" dirty="0">
              <a:solidFill>
                <a:srgbClr val="FFC000"/>
              </a:solidFill>
              <a:latin typeface="Times New Roman"/>
              <a:cs typeface="Times New Roman"/>
            </a:endParaRPr>
          </a:p>
        </p:txBody>
      </p:sp>
      <p:cxnSp>
        <p:nvCxnSpPr>
          <p:cNvPr id="4" name="Straight Connector 3">
            <a:extLst>
              <a:ext uri="{FF2B5EF4-FFF2-40B4-BE49-F238E27FC236}">
                <a16:creationId xmlns:a16="http://schemas.microsoft.com/office/drawing/2014/main" id="{29AF5639-AC33-1BA6-3706-487E36F3F8BE}"/>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a:extLst>
              <a:ext uri="{FF2B5EF4-FFF2-40B4-BE49-F238E27FC236}">
                <a16:creationId xmlns:a16="http://schemas.microsoft.com/office/drawing/2014/main" id="{113018A8-9005-0763-4251-82C35A929828}"/>
              </a:ext>
            </a:extLst>
          </p:cNvPr>
          <p:cNvSpPr txBox="1">
            <a:spLocks/>
          </p:cNvSpPr>
          <p:nvPr/>
        </p:nvSpPr>
        <p:spPr>
          <a:xfrm>
            <a:off x="185057" y="-125962"/>
            <a:ext cx="89716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32. Налоговый учет и учетная документация адвоката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752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09C78-C4DE-3892-FD17-22E6643A18D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941A6A-065F-B989-B909-2A40313A7DF0}"/>
              </a:ext>
            </a:extLst>
          </p:cNvPr>
          <p:cNvSpPr txBox="1"/>
          <p:nvPr/>
        </p:nvSpPr>
        <p:spPr>
          <a:xfrm>
            <a:off x="1079500" y="352424"/>
            <a:ext cx="8534400" cy="773032"/>
          </a:xfrm>
          <a:prstGeom prst="rect">
            <a:avLst/>
          </a:prstGeom>
          <a:noFill/>
        </p:spPr>
        <p:txBody>
          <a:bodyPr wrap="square">
            <a:spAutoFit/>
          </a:bodyPr>
          <a:lstStyle/>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FF4E3127-08AD-310F-DC0C-4F5D7A3794BB}"/>
              </a:ext>
            </a:extLst>
          </p:cNvPr>
          <p:cNvPicPr>
            <a:picLocks noChangeAspect="1"/>
          </p:cNvPicPr>
          <p:nvPr/>
        </p:nvPicPr>
        <p:blipFill>
          <a:blip r:embed="rId2"/>
          <a:stretch>
            <a:fillRect/>
          </a:stretch>
        </p:blipFill>
        <p:spPr>
          <a:xfrm>
            <a:off x="2384433" y="0"/>
            <a:ext cx="5314933" cy="7562850"/>
          </a:xfrm>
          <a:prstGeom prst="rect">
            <a:avLst/>
          </a:prstGeom>
        </p:spPr>
      </p:pic>
    </p:spTree>
    <p:extLst>
      <p:ext uri="{BB962C8B-B14F-4D97-AF65-F5344CB8AC3E}">
        <p14:creationId xmlns:p14="http://schemas.microsoft.com/office/powerpoint/2010/main" val="2703039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F33AD-C3BC-65F4-37F0-818050B105F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3E14701-82C8-6ACC-F653-D1BF02B530B0}"/>
              </a:ext>
            </a:extLst>
          </p:cNvPr>
          <p:cNvSpPr txBox="1"/>
          <p:nvPr/>
        </p:nvSpPr>
        <p:spPr>
          <a:xfrm>
            <a:off x="1079500" y="352424"/>
            <a:ext cx="8534400" cy="374077"/>
          </a:xfrm>
          <a:prstGeom prst="rect">
            <a:avLst/>
          </a:prstGeom>
          <a:noFill/>
        </p:spPr>
        <p:txBody>
          <a:bodyPr wrap="square">
            <a:spAutoFit/>
          </a:bodyPr>
          <a:lstStyle/>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0948F1B2-7D8F-13E6-C6D4-6B4C0A5A5BC4}"/>
              </a:ext>
            </a:extLst>
          </p:cNvPr>
          <p:cNvPicPr>
            <a:picLocks noChangeAspect="1"/>
          </p:cNvPicPr>
          <p:nvPr/>
        </p:nvPicPr>
        <p:blipFill>
          <a:blip r:embed="rId2"/>
          <a:stretch>
            <a:fillRect/>
          </a:stretch>
        </p:blipFill>
        <p:spPr>
          <a:xfrm>
            <a:off x="2369317" y="0"/>
            <a:ext cx="5345165" cy="7562850"/>
          </a:xfrm>
          <a:prstGeom prst="rect">
            <a:avLst/>
          </a:prstGeom>
        </p:spPr>
      </p:pic>
    </p:spTree>
    <p:extLst>
      <p:ext uri="{BB962C8B-B14F-4D97-AF65-F5344CB8AC3E}">
        <p14:creationId xmlns:p14="http://schemas.microsoft.com/office/powerpoint/2010/main" val="1815239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EACED-8068-4E9F-1287-97C0A80E994C}"/>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59C94513-80DC-BA40-49BA-00B3AC876F81}"/>
              </a:ext>
            </a:extLst>
          </p:cNvPr>
          <p:cNvSpPr/>
          <p:nvPr/>
        </p:nvSpPr>
        <p:spPr>
          <a:xfrm>
            <a:off x="241300" y="850324"/>
            <a:ext cx="9601200" cy="12198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FFC000"/>
                </a:solidFill>
                <a:latin typeface="Times New Roman" panose="02020603050405020304" pitchFamily="18" charset="0"/>
                <a:cs typeface="Times New Roman" panose="02020603050405020304" pitchFamily="18" charset="0"/>
              </a:rPr>
              <a:t>      Налоговая политика </a:t>
            </a:r>
            <a:r>
              <a:rPr lang="ru-RU" b="1" dirty="0">
                <a:solidFill>
                  <a:schemeClr val="bg1"/>
                </a:solidFill>
                <a:latin typeface="Times New Roman" panose="02020603050405020304" pitchFamily="18" charset="0"/>
                <a:cs typeface="Times New Roman" panose="02020603050405020304" pitchFamily="18" charset="0"/>
              </a:rPr>
              <a:t>включается </a:t>
            </a:r>
            <a:r>
              <a:rPr lang="ru-RU" b="1" dirty="0">
                <a:solidFill>
                  <a:srgbClr val="FFC000"/>
                </a:solidFill>
                <a:latin typeface="Times New Roman" panose="02020603050405020304" pitchFamily="18" charset="0"/>
                <a:cs typeface="Times New Roman" panose="02020603050405020304" pitchFamily="18" charset="0"/>
              </a:rPr>
              <a:t>в учетную документацию </a:t>
            </a:r>
            <a:r>
              <a:rPr lang="ru-RU" b="1" dirty="0">
                <a:solidFill>
                  <a:schemeClr val="bg1"/>
                </a:solidFill>
                <a:latin typeface="Times New Roman" panose="02020603050405020304" pitchFamily="18" charset="0"/>
                <a:cs typeface="Times New Roman" panose="02020603050405020304" pitchFamily="18" charset="0"/>
              </a:rPr>
              <a:t>адвоката, как лица, занимающегося частной практикой (подпункт 5) пункта 2 статьи 190 НК). </a:t>
            </a:r>
          </a:p>
          <a:p>
            <a:r>
              <a:rPr lang="ru-RU" b="1" dirty="0">
                <a:solidFill>
                  <a:schemeClr val="bg1"/>
                </a:solidFill>
                <a:latin typeface="Times New Roman" panose="02020603050405020304" pitchFamily="18" charset="0"/>
                <a:cs typeface="Times New Roman" panose="02020603050405020304" pitchFamily="18" charset="0"/>
              </a:rPr>
              <a:t>     Требования к налоговой учетной политике установлены пунктом 1 статьи 191 НК.</a:t>
            </a:r>
          </a:p>
        </p:txBody>
      </p:sp>
      <p:sp>
        <p:nvSpPr>
          <p:cNvPr id="4" name="object 4">
            <a:extLst>
              <a:ext uri="{FF2B5EF4-FFF2-40B4-BE49-F238E27FC236}">
                <a16:creationId xmlns:a16="http://schemas.microsoft.com/office/drawing/2014/main" id="{26427775-B719-B7AF-CAAE-68B8E0741A79}"/>
              </a:ext>
            </a:extLst>
          </p:cNvPr>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35</a:t>
            </a:fld>
            <a:endParaRPr dirty="0"/>
          </a:p>
        </p:txBody>
      </p:sp>
      <p:sp>
        <p:nvSpPr>
          <p:cNvPr id="3" name="object 3">
            <a:extLst>
              <a:ext uri="{FF2B5EF4-FFF2-40B4-BE49-F238E27FC236}">
                <a16:creationId xmlns:a16="http://schemas.microsoft.com/office/drawing/2014/main" id="{8085DE5E-E61D-8C71-6FB1-8921ADD61266}"/>
              </a:ext>
            </a:extLst>
          </p:cNvPr>
          <p:cNvSpPr txBox="1"/>
          <p:nvPr/>
        </p:nvSpPr>
        <p:spPr>
          <a:xfrm>
            <a:off x="88900" y="4949215"/>
            <a:ext cx="9220200" cy="1219821"/>
          </a:xfrm>
          <a:prstGeom prst="rect">
            <a:avLst/>
          </a:prstGeom>
        </p:spPr>
        <p:txBody>
          <a:bodyPr vert="horz" wrap="square" lIns="0" tIns="0" rIns="0" bIns="0" rtlCol="0">
            <a:spAutoFit/>
          </a:bodyPr>
          <a:lstStyle/>
          <a:p>
            <a:pPr marL="11976" marR="169462" indent="423954" algn="just">
              <a:lnSpc>
                <a:spcPct val="95900"/>
              </a:lnSpc>
              <a:spcBef>
                <a:spcPts val="1268"/>
              </a:spcBef>
            </a:pPr>
            <a:endParaRPr lang="ru-RU" sz="2000" dirty="0">
              <a:latin typeface="Times New Roman"/>
              <a:cs typeface="Times New Roman"/>
            </a:endParaRPr>
          </a:p>
          <a:p>
            <a:pPr marL="11976" marR="169462" indent="423954" algn="just">
              <a:lnSpc>
                <a:spcPct val="95900"/>
              </a:lnSpc>
              <a:spcBef>
                <a:spcPts val="1268"/>
              </a:spcBef>
            </a:pPr>
            <a:endParaRPr lang="ru-RU" sz="2000" dirty="0">
              <a:latin typeface="Times New Roman"/>
              <a:cs typeface="Times New Roman"/>
            </a:endParaRPr>
          </a:p>
          <a:p>
            <a:pPr marL="11976" marR="169462" indent="423954" algn="just">
              <a:lnSpc>
                <a:spcPct val="95900"/>
              </a:lnSpc>
              <a:spcBef>
                <a:spcPts val="1268"/>
              </a:spcBef>
            </a:pPr>
            <a:endParaRPr lang="ru-RU" sz="2000" dirty="0">
              <a:latin typeface="Times New Roman"/>
              <a:cs typeface="Times New Roman"/>
            </a:endParaRPr>
          </a:p>
        </p:txBody>
      </p:sp>
      <p:cxnSp>
        <p:nvCxnSpPr>
          <p:cNvPr id="5" name="Straight Connector 4">
            <a:extLst>
              <a:ext uri="{FF2B5EF4-FFF2-40B4-BE49-F238E27FC236}">
                <a16:creationId xmlns:a16="http://schemas.microsoft.com/office/drawing/2014/main" id="{1806498B-1890-9412-DA19-DA6A6342BA2F}"/>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A7E3F04F-A690-BD19-55B9-E1E12A0B2F7E}"/>
              </a:ext>
            </a:extLst>
          </p:cNvPr>
          <p:cNvSpPr txBox="1">
            <a:spLocks/>
          </p:cNvSpPr>
          <p:nvPr/>
        </p:nvSpPr>
        <p:spPr>
          <a:xfrm>
            <a:off x="185057" y="-125962"/>
            <a:ext cx="91240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35. Налоговый учет и учетная документация адвоката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870A8FCE-7695-4E59-12AB-3BE60281E07B}"/>
              </a:ext>
            </a:extLst>
          </p:cNvPr>
          <p:cNvSpPr/>
          <p:nvPr/>
        </p:nvSpPr>
        <p:spPr>
          <a:xfrm>
            <a:off x="393700" y="1114425"/>
            <a:ext cx="8915400" cy="387798"/>
          </a:xfrm>
          <a:prstGeom prst="rect">
            <a:avLst/>
          </a:prstGeom>
        </p:spPr>
        <p:txBody>
          <a:bodyPr wrap="square">
            <a:spAutoFit/>
          </a:bodyPr>
          <a:lstStyle/>
          <a:p>
            <a:pPr marL="11976" marR="135929" indent="423954" algn="just">
              <a:lnSpc>
                <a:spcPct val="95700"/>
              </a:lnSpc>
              <a:spcBef>
                <a:spcPts val="1320"/>
              </a:spcBef>
            </a:pPr>
            <a:endParaRPr lang="ru-RU" sz="2000" dirty="0">
              <a:solidFill>
                <a:schemeClr val="bg1"/>
              </a:solidFill>
              <a:latin typeface="Times New Roman"/>
              <a:cs typeface="Times New Roman"/>
            </a:endParaRPr>
          </a:p>
        </p:txBody>
      </p:sp>
      <p:sp>
        <p:nvSpPr>
          <p:cNvPr id="13" name="TextBox 12">
            <a:extLst>
              <a:ext uri="{FF2B5EF4-FFF2-40B4-BE49-F238E27FC236}">
                <a16:creationId xmlns:a16="http://schemas.microsoft.com/office/drawing/2014/main" id="{342ADCB2-1930-55C6-D1A2-D33227B1641C}"/>
              </a:ext>
            </a:extLst>
          </p:cNvPr>
          <p:cNvSpPr txBox="1"/>
          <p:nvPr/>
        </p:nvSpPr>
        <p:spPr>
          <a:xfrm>
            <a:off x="6011718" y="2105644"/>
            <a:ext cx="4046682" cy="5539978"/>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     К примеру, </a:t>
            </a:r>
            <a:r>
              <a:rPr lang="ru-RU" sz="1600" b="1" dirty="0">
                <a:solidFill>
                  <a:srgbClr val="0070C0"/>
                </a:solidFill>
                <a:latin typeface="Times New Roman" panose="02020603050405020304" pitchFamily="18" charset="0"/>
                <a:cs typeface="Times New Roman" panose="02020603050405020304" pitchFamily="18" charset="0"/>
              </a:rPr>
              <a:t>в налоговой учетной политике </a:t>
            </a:r>
            <a:r>
              <a:rPr lang="ru-RU" sz="1600" dirty="0">
                <a:latin typeface="Times New Roman" panose="02020603050405020304" pitchFamily="18" charset="0"/>
                <a:cs typeface="Times New Roman" panose="02020603050405020304" pitchFamily="18" charset="0"/>
              </a:rPr>
              <a:t>адвоката должны быть </a:t>
            </a:r>
            <a:r>
              <a:rPr lang="ru-RU" sz="1600" b="1" dirty="0">
                <a:solidFill>
                  <a:srgbClr val="0070C0"/>
                </a:solidFill>
                <a:latin typeface="Times New Roman" panose="02020603050405020304" pitchFamily="18" charset="0"/>
                <a:cs typeface="Times New Roman" panose="02020603050405020304" pitchFamily="18" charset="0"/>
              </a:rPr>
              <a:t>предусмотрены</a:t>
            </a:r>
            <a:r>
              <a:rPr lang="ru-RU" sz="1600" dirty="0">
                <a:latin typeface="Times New Roman" panose="02020603050405020304" pitchFamily="18" charset="0"/>
                <a:cs typeface="Times New Roman" panose="02020603050405020304" pitchFamily="18" charset="0"/>
              </a:rPr>
              <a:t> формы и порядок составления налоговых регистров, разработанных налогоплательщиком (налоговым агентом) самостоятельно; наименование лиц, ответственных за соблюдение налоговой учетной политики; выбранные налогоплательщиком методы отнесения в зачет налога на добавленную стоимость (в случае, если адвокат является плательщиком НДС).</a:t>
            </a: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В связи с тем, что формы акта оказанных услуг адвоката, финансового документа о получении адвокатом наличных денег от клиента, порядок их ведения не урегулированы законодательно, то данные формы и порядок могут быть разработаны адвокатом </a:t>
            </a:r>
            <a:r>
              <a:rPr lang="ru-RU" sz="1600" b="1" dirty="0">
                <a:solidFill>
                  <a:srgbClr val="0070C0"/>
                </a:solidFill>
                <a:latin typeface="Times New Roman" panose="02020603050405020304" pitchFamily="18" charset="0"/>
                <a:cs typeface="Times New Roman" panose="02020603050405020304" pitchFamily="18" charset="0"/>
              </a:rPr>
              <a:t>самостоятельно</a:t>
            </a:r>
            <a:r>
              <a:rPr lang="ru-RU" sz="1600" dirty="0">
                <a:latin typeface="Times New Roman" panose="02020603050405020304" pitchFamily="18" charset="0"/>
                <a:cs typeface="Times New Roman" panose="02020603050405020304" pitchFamily="18" charset="0"/>
              </a:rPr>
              <a:t> с включением </a:t>
            </a:r>
            <a:r>
              <a:rPr lang="ru-RU" sz="1600" b="1" dirty="0">
                <a:solidFill>
                  <a:srgbClr val="0070C0"/>
                </a:solidFill>
                <a:latin typeface="Times New Roman" panose="02020603050405020304" pitchFamily="18" charset="0"/>
                <a:cs typeface="Times New Roman" panose="02020603050405020304" pitchFamily="18" charset="0"/>
              </a:rPr>
              <a:t>в налоговую учетную политику. </a:t>
            </a:r>
          </a:p>
          <a:p>
            <a:endParaRPr lang="ru-RU" b="1" dirty="0">
              <a:solidFill>
                <a:srgbClr val="0070C0"/>
              </a:solidFill>
              <a:latin typeface="Times New Roman" panose="02020603050405020304" pitchFamily="18" charset="0"/>
              <a:cs typeface="Times New Roman" panose="02020603050405020304" pitchFamily="18" charset="0"/>
            </a:endParaRPr>
          </a:p>
        </p:txBody>
      </p:sp>
      <p:pic>
        <p:nvPicPr>
          <p:cNvPr id="7" name="Рисунок 6" descr="Изображение выглядит как человек, одежда, текст, книга&#10;&#10;Контент, сгенерированный ИИ, может содержать ошибки.">
            <a:extLst>
              <a:ext uri="{FF2B5EF4-FFF2-40B4-BE49-F238E27FC236}">
                <a16:creationId xmlns:a16="http://schemas.microsoft.com/office/drawing/2014/main" id="{B37E7726-52B2-FF1C-9F7F-C6CFE2EB4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2181225"/>
            <a:ext cx="5770418" cy="5181601"/>
          </a:xfrm>
          <a:prstGeom prst="rect">
            <a:avLst/>
          </a:prstGeom>
        </p:spPr>
      </p:pic>
    </p:spTree>
    <p:extLst>
      <p:ext uri="{BB962C8B-B14F-4D97-AF65-F5344CB8AC3E}">
        <p14:creationId xmlns:p14="http://schemas.microsoft.com/office/powerpoint/2010/main" val="958714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85119-5086-546F-EF30-D07927B87437}"/>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0094CC84-EA8C-E7AF-BD5F-4951F499B349}"/>
              </a:ext>
            </a:extLst>
          </p:cNvPr>
          <p:cNvSpPr/>
          <p:nvPr/>
        </p:nvSpPr>
        <p:spPr>
          <a:xfrm>
            <a:off x="393700" y="959924"/>
            <a:ext cx="9144000" cy="8632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a:solidFill>
                  <a:schemeClr val="bg1"/>
                </a:solidFill>
                <a:latin typeface="Times New Roman" panose="02020603050405020304" pitchFamily="18" charset="0"/>
                <a:cs typeface="Times New Roman" panose="02020603050405020304" pitchFamily="18" charset="0"/>
              </a:rPr>
              <a:t>     В </a:t>
            </a:r>
            <a:r>
              <a:rPr lang="ru-RU" sz="1600" b="1" dirty="0">
                <a:solidFill>
                  <a:srgbClr val="FFC000"/>
                </a:solidFill>
                <a:latin typeface="Times New Roman" panose="02020603050405020304" pitchFamily="18" charset="0"/>
                <a:cs typeface="Times New Roman" panose="02020603050405020304" pitchFamily="18" charset="0"/>
              </a:rPr>
              <a:t>учетную документацию </a:t>
            </a:r>
            <a:r>
              <a:rPr lang="ru-RU" sz="1600" b="1" dirty="0">
                <a:solidFill>
                  <a:schemeClr val="bg1"/>
                </a:solidFill>
                <a:latin typeface="Times New Roman" panose="02020603050405020304" pitchFamily="18" charset="0"/>
                <a:cs typeface="Times New Roman" panose="02020603050405020304" pitchFamily="18" charset="0"/>
              </a:rPr>
              <a:t>адвоката также включаются </a:t>
            </a:r>
            <a:r>
              <a:rPr lang="ru-RU" sz="1600" b="1" dirty="0">
                <a:solidFill>
                  <a:srgbClr val="FFC000"/>
                </a:solidFill>
                <a:latin typeface="Times New Roman" panose="02020603050405020304" pitchFamily="18" charset="0"/>
                <a:cs typeface="Times New Roman" panose="02020603050405020304" pitchFamily="18" charset="0"/>
              </a:rPr>
              <a:t>иные документы</a:t>
            </a:r>
            <a:r>
              <a:rPr lang="ru-RU" sz="1600" b="1" dirty="0">
                <a:solidFill>
                  <a:schemeClr val="bg1"/>
                </a:solidFill>
                <a:latin typeface="Times New Roman" panose="02020603050405020304" pitchFamily="18" charset="0"/>
                <a:cs typeface="Times New Roman" panose="02020603050405020304" pitchFamily="18" charset="0"/>
              </a:rPr>
              <a:t>, являющиеся основанием для определения объектов налогообложения и (или) объектов, связанных с налогообложением, а также для исчисления налогового обязательства  </a:t>
            </a:r>
          </a:p>
        </p:txBody>
      </p:sp>
      <p:sp>
        <p:nvSpPr>
          <p:cNvPr id="4" name="object 4">
            <a:extLst>
              <a:ext uri="{FF2B5EF4-FFF2-40B4-BE49-F238E27FC236}">
                <a16:creationId xmlns:a16="http://schemas.microsoft.com/office/drawing/2014/main" id="{89894EF0-C7B4-9C81-90C7-8E1EE1B7D7D3}"/>
              </a:ext>
            </a:extLst>
          </p:cNvPr>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36</a:t>
            </a:fld>
            <a:endParaRPr dirty="0"/>
          </a:p>
        </p:txBody>
      </p:sp>
      <p:cxnSp>
        <p:nvCxnSpPr>
          <p:cNvPr id="5" name="Straight Connector 4">
            <a:extLst>
              <a:ext uri="{FF2B5EF4-FFF2-40B4-BE49-F238E27FC236}">
                <a16:creationId xmlns:a16="http://schemas.microsoft.com/office/drawing/2014/main" id="{CA9E80B4-9CC2-1F66-1A45-F5FF7CF29AEC}"/>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a:extLst>
              <a:ext uri="{FF2B5EF4-FFF2-40B4-BE49-F238E27FC236}">
                <a16:creationId xmlns:a16="http://schemas.microsoft.com/office/drawing/2014/main" id="{898911A8-4247-70DE-5738-25CD9E857E82}"/>
              </a:ext>
            </a:extLst>
          </p:cNvPr>
          <p:cNvSpPr txBox="1">
            <a:spLocks/>
          </p:cNvSpPr>
          <p:nvPr/>
        </p:nvSpPr>
        <p:spPr>
          <a:xfrm>
            <a:off x="185057" y="-125962"/>
            <a:ext cx="98987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36. Налоговая отчетность и учетная документация адвоката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0C5BDC99-C8DB-A265-B692-E52869939BE7}"/>
              </a:ext>
            </a:extLst>
          </p:cNvPr>
          <p:cNvSpPr/>
          <p:nvPr/>
        </p:nvSpPr>
        <p:spPr>
          <a:xfrm>
            <a:off x="393700" y="1114425"/>
            <a:ext cx="8915400" cy="387798"/>
          </a:xfrm>
          <a:prstGeom prst="rect">
            <a:avLst/>
          </a:prstGeom>
        </p:spPr>
        <p:txBody>
          <a:bodyPr wrap="square">
            <a:spAutoFit/>
          </a:bodyPr>
          <a:lstStyle/>
          <a:p>
            <a:pPr marL="11976" marR="135929" indent="423954" algn="just">
              <a:lnSpc>
                <a:spcPct val="95700"/>
              </a:lnSpc>
              <a:spcBef>
                <a:spcPts val="1320"/>
              </a:spcBef>
            </a:pPr>
            <a:endParaRPr lang="ru-RU" sz="2000" dirty="0">
              <a:solidFill>
                <a:schemeClr val="bg1"/>
              </a:solidFill>
              <a:latin typeface="Times New Roman"/>
              <a:cs typeface="Times New Roman"/>
            </a:endParaRPr>
          </a:p>
        </p:txBody>
      </p:sp>
      <p:sp>
        <p:nvSpPr>
          <p:cNvPr id="11" name="TextBox 10">
            <a:extLst>
              <a:ext uri="{FF2B5EF4-FFF2-40B4-BE49-F238E27FC236}">
                <a16:creationId xmlns:a16="http://schemas.microsoft.com/office/drawing/2014/main" id="{EECCA065-861E-A86E-4230-9075DF744DAF}"/>
              </a:ext>
            </a:extLst>
          </p:cNvPr>
          <p:cNvSpPr txBox="1"/>
          <p:nvPr/>
        </p:nvSpPr>
        <p:spPr>
          <a:xfrm>
            <a:off x="393700" y="1963566"/>
            <a:ext cx="9220200" cy="1077218"/>
          </a:xfrm>
          <a:prstGeom prst="rect">
            <a:avLst/>
          </a:prstGeom>
          <a:noFill/>
        </p:spPr>
        <p:txBody>
          <a:bodyPr wrap="square">
            <a:spAutoFit/>
          </a:bodyPr>
          <a:lstStyle/>
          <a:p>
            <a:pPr algn="just"/>
            <a:r>
              <a:rPr lang="ru-RU" sz="1600" dirty="0">
                <a:latin typeface="Times New Roman" panose="02020603050405020304" pitchFamily="18" charset="0"/>
                <a:cs typeface="Times New Roman" panose="02020603050405020304" pitchFamily="18" charset="0"/>
              </a:rPr>
              <a:t>     К таким иным документам относятся договор (договор об оказании юридической  помощи и т.п), финансовый документ, подтверждающий оплату (квитанция об оплате, приходный ордер, выписка  с банковского счета адвоката и т.п.). Кроме того, ним могут быть акт приемки оказанной юридической помощи, акт  приемки исполненного поручения и другие.</a:t>
            </a:r>
          </a:p>
        </p:txBody>
      </p:sp>
      <p:pic>
        <p:nvPicPr>
          <p:cNvPr id="24" name="Рисунок 23" descr="Изображение выглядит как человек, в помещении, офисные принадлежности, посуда&#10;&#10;Контент, сгенерированный ИИ, может содержать ошибки.">
            <a:extLst>
              <a:ext uri="{FF2B5EF4-FFF2-40B4-BE49-F238E27FC236}">
                <a16:creationId xmlns:a16="http://schemas.microsoft.com/office/drawing/2014/main" id="{47EF7EEE-B577-3CDB-9F90-1076734BE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3171827"/>
            <a:ext cx="9144000" cy="4391023"/>
          </a:xfrm>
          <a:prstGeom prst="rect">
            <a:avLst/>
          </a:prstGeom>
        </p:spPr>
      </p:pic>
    </p:spTree>
    <p:extLst>
      <p:ext uri="{BB962C8B-B14F-4D97-AF65-F5344CB8AC3E}">
        <p14:creationId xmlns:p14="http://schemas.microsoft.com/office/powerpoint/2010/main" val="3853501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A05D2-117C-4DAB-CF85-25D03D5F6BE7}"/>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7142DA02-4149-D235-F72E-7B151353CACB}"/>
              </a:ext>
            </a:extLst>
          </p:cNvPr>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39521">
              <a:lnSpc>
                <a:spcPts val="1084"/>
              </a:lnSpc>
            </a:pPr>
            <a:fld id="{81D60167-4931-47E6-BA6A-407CBD079E47}" type="slidenum">
              <a:rPr dirty="0"/>
              <a:pPr marL="39521">
                <a:lnSpc>
                  <a:spcPts val="1084"/>
                </a:lnSpc>
              </a:pPr>
              <a:t>37</a:t>
            </a:fld>
            <a:endParaRPr dirty="0"/>
          </a:p>
        </p:txBody>
      </p:sp>
      <p:sp>
        <p:nvSpPr>
          <p:cNvPr id="2" name="object 2">
            <a:extLst>
              <a:ext uri="{FF2B5EF4-FFF2-40B4-BE49-F238E27FC236}">
                <a16:creationId xmlns:a16="http://schemas.microsoft.com/office/drawing/2014/main" id="{1F2191BA-EDC3-842E-0A4F-3A3A58B7E1A7}"/>
              </a:ext>
            </a:extLst>
          </p:cNvPr>
          <p:cNvSpPr txBox="1"/>
          <p:nvPr/>
        </p:nvSpPr>
        <p:spPr>
          <a:xfrm>
            <a:off x="241300" y="1000487"/>
            <a:ext cx="9330509" cy="830997"/>
          </a:xfrm>
          <a:prstGeom prst="rect">
            <a:avLst/>
          </a:prstGeom>
        </p:spPr>
        <p:txBody>
          <a:bodyPr vert="horz" wrap="square" lIns="0" tIns="0" rIns="0" bIns="0" rtlCol="0">
            <a:spAutoFit/>
          </a:bodyPr>
          <a:lstStyle/>
          <a:p>
            <a:pPr indent="449580" algn="just"/>
            <a:endParaRPr lang="ru-RU" dirty="0">
              <a:effectLst/>
              <a:latin typeface="Times New Roman" panose="02020603050405020304" pitchFamily="18" charset="0"/>
              <a:ea typeface="Times New Roman" panose="02020603050405020304" pitchFamily="18" charset="0"/>
            </a:endParaRPr>
          </a:p>
          <a:p>
            <a:pPr indent="449580" algn="just"/>
            <a:endParaRPr lang="ru-RU" dirty="0">
              <a:latin typeface="Times New Roman" panose="02020603050405020304" pitchFamily="18" charset="0"/>
              <a:ea typeface="Times New Roman" panose="02020603050405020304" pitchFamily="18" charset="0"/>
            </a:endParaRPr>
          </a:p>
          <a:p>
            <a:pPr indent="449580" algn="just"/>
            <a:endParaRPr lang="ru-RU" dirty="0">
              <a:effectLst/>
              <a:latin typeface="Times New Roman" panose="02020603050405020304" pitchFamily="18"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B4F216EF-9D17-64B8-C5B5-296F48149095}"/>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a:extLst>
              <a:ext uri="{FF2B5EF4-FFF2-40B4-BE49-F238E27FC236}">
                <a16:creationId xmlns:a16="http://schemas.microsoft.com/office/drawing/2014/main" id="{7F050DFA-DDA3-DBB4-0241-7EAB5E9CA280}"/>
              </a:ext>
            </a:extLst>
          </p:cNvPr>
          <p:cNvSpPr txBox="1">
            <a:spLocks/>
          </p:cNvSpPr>
          <p:nvPr/>
        </p:nvSpPr>
        <p:spPr>
          <a:xfrm>
            <a:off x="88900" y="0"/>
            <a:ext cx="8952056"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37. Налоговый учет и учетная документация – продолжение.</a:t>
            </a:r>
          </a:p>
        </p:txBody>
      </p:sp>
      <p:sp>
        <p:nvSpPr>
          <p:cNvPr id="8" name="Прямоугольник 7">
            <a:extLst>
              <a:ext uri="{FF2B5EF4-FFF2-40B4-BE49-F238E27FC236}">
                <a16:creationId xmlns:a16="http://schemas.microsoft.com/office/drawing/2014/main" id="{F0482A4D-099D-6052-8277-8207861C4F64}"/>
              </a:ext>
            </a:extLst>
          </p:cNvPr>
          <p:cNvSpPr/>
          <p:nvPr/>
        </p:nvSpPr>
        <p:spPr>
          <a:xfrm>
            <a:off x="182154" y="885825"/>
            <a:ext cx="9448800" cy="8495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76" marR="1179646" indent="423954">
              <a:lnSpc>
                <a:spcPts val="1943"/>
              </a:lnSpc>
            </a:pPr>
            <a:endParaRPr lang="ru-RU" sz="2000" spc="-5" dirty="0">
              <a:solidFill>
                <a:schemeClr val="bg1"/>
              </a:solidFill>
              <a:latin typeface="Times New Roman"/>
              <a:cs typeface="Times New Roman"/>
            </a:endParaRPr>
          </a:p>
          <a:p>
            <a:pPr marL="11976" marR="1179646" indent="423954" algn="ctr">
              <a:lnSpc>
                <a:spcPts val="1943"/>
              </a:lnSpc>
            </a:pPr>
            <a:r>
              <a:rPr lang="ru-RU" sz="1700" spc="-5" dirty="0">
                <a:solidFill>
                  <a:schemeClr val="bg1"/>
                </a:solidFill>
                <a:latin typeface="Times New Roman"/>
                <a:cs typeface="Times New Roman"/>
              </a:rPr>
              <a:t>В</a:t>
            </a:r>
            <a:r>
              <a:rPr lang="ru-RU" sz="1700" dirty="0">
                <a:solidFill>
                  <a:schemeClr val="bg1"/>
                </a:solidFill>
                <a:latin typeface="Times New Roman"/>
                <a:cs typeface="Times New Roman"/>
              </a:rPr>
              <a:t>заимоотношения </a:t>
            </a:r>
            <a:r>
              <a:rPr lang="ru-RU" sz="1700" spc="-5" dirty="0">
                <a:solidFill>
                  <a:schemeClr val="bg1"/>
                </a:solidFill>
                <a:latin typeface="Times New Roman"/>
                <a:cs typeface="Times New Roman"/>
              </a:rPr>
              <a:t>между  </a:t>
            </a:r>
            <a:r>
              <a:rPr lang="ru-RU" sz="1700" dirty="0">
                <a:solidFill>
                  <a:schemeClr val="bg1"/>
                </a:solidFill>
                <a:latin typeface="Times New Roman"/>
                <a:cs typeface="Times New Roman"/>
              </a:rPr>
              <a:t>адвокатом </a:t>
            </a:r>
            <a:r>
              <a:rPr lang="ru-RU" sz="1700" spc="-5" dirty="0">
                <a:solidFill>
                  <a:schemeClr val="bg1"/>
                </a:solidFill>
                <a:latin typeface="Times New Roman"/>
                <a:cs typeface="Times New Roman"/>
              </a:rPr>
              <a:t>и лицом, обратившимся </a:t>
            </a:r>
            <a:r>
              <a:rPr lang="ru-RU" sz="1700" dirty="0">
                <a:solidFill>
                  <a:schemeClr val="bg1"/>
                </a:solidFill>
                <a:latin typeface="Times New Roman"/>
                <a:cs typeface="Times New Roman"/>
              </a:rPr>
              <a:t>за </a:t>
            </a:r>
            <a:r>
              <a:rPr lang="ru-RU" sz="1700" spc="-5" dirty="0">
                <a:solidFill>
                  <a:schemeClr val="bg1"/>
                </a:solidFill>
                <a:latin typeface="Times New Roman"/>
                <a:cs typeface="Times New Roman"/>
              </a:rPr>
              <a:t>юридической помощью,  оформляются </a:t>
            </a:r>
            <a:r>
              <a:rPr lang="ru-RU" sz="1700" b="1" dirty="0">
                <a:solidFill>
                  <a:srgbClr val="FFC000"/>
                </a:solidFill>
                <a:latin typeface="Times New Roman"/>
                <a:cs typeface="Times New Roman"/>
              </a:rPr>
              <a:t>договором, </a:t>
            </a:r>
            <a:r>
              <a:rPr lang="ru-RU" sz="1700" dirty="0">
                <a:solidFill>
                  <a:schemeClr val="bg1"/>
                </a:solidFill>
                <a:latin typeface="Times New Roman"/>
                <a:cs typeface="Times New Roman"/>
              </a:rPr>
              <a:t>за исключением случаев, </a:t>
            </a:r>
          </a:p>
          <a:p>
            <a:pPr marL="11976" marR="1179646" indent="423954" algn="ctr">
              <a:lnSpc>
                <a:spcPts val="1943"/>
              </a:lnSpc>
            </a:pPr>
            <a:r>
              <a:rPr lang="ru-RU" sz="1700" dirty="0">
                <a:solidFill>
                  <a:schemeClr val="bg1"/>
                </a:solidFill>
                <a:latin typeface="Times New Roman"/>
                <a:cs typeface="Times New Roman"/>
              </a:rPr>
              <a:t>установленных  з</a:t>
            </a:r>
            <a:r>
              <a:rPr lang="ru-RU" sz="1700" spc="-5" dirty="0">
                <a:solidFill>
                  <a:schemeClr val="bg1"/>
                </a:solidFill>
                <a:latin typeface="Times New Roman"/>
                <a:cs typeface="Times New Roman"/>
              </a:rPr>
              <a:t>аконами Республики Казахстан.</a:t>
            </a:r>
            <a:endParaRPr lang="ru-RU" sz="1700" dirty="0">
              <a:solidFill>
                <a:schemeClr val="bg1"/>
              </a:solidFill>
              <a:latin typeface="Times New Roman"/>
              <a:cs typeface="Times New Roman"/>
            </a:endParaRPr>
          </a:p>
          <a:p>
            <a:pPr marL="11976" marR="1179646" indent="423954">
              <a:lnSpc>
                <a:spcPts val="1943"/>
              </a:lnSpc>
            </a:pPr>
            <a:endParaRPr lang="ru-RU" sz="2000" dirty="0">
              <a:solidFill>
                <a:schemeClr val="bg1"/>
              </a:solidFill>
              <a:latin typeface="Times New Roman"/>
              <a:cs typeface="Times New Roman"/>
            </a:endParaRPr>
          </a:p>
        </p:txBody>
      </p:sp>
      <p:sp>
        <p:nvSpPr>
          <p:cNvPr id="7" name="TextBox 6">
            <a:extLst>
              <a:ext uri="{FF2B5EF4-FFF2-40B4-BE49-F238E27FC236}">
                <a16:creationId xmlns:a16="http://schemas.microsoft.com/office/drawing/2014/main" id="{AAC9BE7E-4585-4BC5-CE89-772B1DA06320}"/>
              </a:ext>
            </a:extLst>
          </p:cNvPr>
          <p:cNvSpPr txBox="1"/>
          <p:nvPr/>
        </p:nvSpPr>
        <p:spPr>
          <a:xfrm>
            <a:off x="241300" y="1831483"/>
            <a:ext cx="9389654" cy="5755422"/>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       </a:t>
            </a:r>
            <a:r>
              <a:rPr lang="ru-RU" sz="1600" b="1" u="sng" dirty="0">
                <a:solidFill>
                  <a:srgbClr val="0070C0"/>
                </a:solidFill>
                <a:latin typeface="Times New Roman" panose="02020603050405020304" pitchFamily="18" charset="0"/>
                <a:cs typeface="Times New Roman" panose="02020603050405020304" pitchFamily="18" charset="0"/>
              </a:rPr>
              <a:t>Существенные условия договора</a:t>
            </a:r>
            <a:r>
              <a:rPr lang="ru-RU" sz="1600" dirty="0">
                <a:latin typeface="Times New Roman" panose="02020603050405020304" pitchFamily="18" charset="0"/>
                <a:cs typeface="Times New Roman" panose="02020603050405020304" pitchFamily="18" charset="0"/>
              </a:rPr>
              <a:t>, по которым стороны для заключения договора должны достигнуть </a:t>
            </a:r>
            <a:r>
              <a:rPr lang="ru-RU" sz="1600" b="1" dirty="0">
                <a:solidFill>
                  <a:srgbClr val="0070C0"/>
                </a:solidFill>
                <a:latin typeface="Times New Roman" panose="02020603050405020304" pitchFamily="18" charset="0"/>
                <a:cs typeface="Times New Roman" panose="02020603050405020304" pitchFamily="18" charset="0"/>
              </a:rPr>
              <a:t>согласия</a:t>
            </a:r>
            <a:r>
              <a:rPr lang="ru-RU" sz="1600" dirty="0">
                <a:latin typeface="Times New Roman" panose="02020603050405020304" pitchFamily="18" charset="0"/>
                <a:cs typeface="Times New Roman" panose="02020603050405020304" pitchFamily="18" charset="0"/>
              </a:rPr>
              <a:t>, указаны в статье 47 Закона Республики Казахстан «Об адвокатской деятельности и юридической помощи». </a:t>
            </a:r>
          </a:p>
          <a:p>
            <a:r>
              <a:rPr lang="ru-RU" sz="1600" dirty="0">
                <a:latin typeface="Times New Roman" panose="02020603050405020304" pitchFamily="18" charset="0"/>
                <a:cs typeface="Times New Roman" panose="02020603050405020304" pitchFamily="18" charset="0"/>
              </a:rPr>
              <a:t>       Одним из существенных условий договора является </a:t>
            </a:r>
            <a:r>
              <a:rPr lang="ru-RU" sz="1600" b="1" dirty="0">
                <a:solidFill>
                  <a:srgbClr val="0070C0"/>
                </a:solidFill>
                <a:latin typeface="Times New Roman" panose="02020603050405020304" pitchFamily="18" charset="0"/>
                <a:cs typeface="Times New Roman" panose="02020603050405020304" pitchFamily="18" charset="0"/>
              </a:rPr>
              <a:t>условие о размере и порядке оплаты  </a:t>
            </a:r>
            <a:r>
              <a:rPr lang="ru-RU" sz="1600" dirty="0">
                <a:latin typeface="Times New Roman" panose="02020603050405020304" pitchFamily="18" charset="0"/>
                <a:cs typeface="Times New Roman" panose="02020603050405020304" pitchFamily="18" charset="0"/>
              </a:rPr>
              <a:t>оказываемой юридической помощи и возмещения расходов адвоката, связанных с защитой и  представительством, а также проведением примирительных процедур.</a:t>
            </a:r>
          </a:p>
          <a:p>
            <a:endParaRPr lang="ru-RU" sz="8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Оплата  может производиться  адвокату, как в безналичной форме на его банковский счет, так и наличными деньгами.</a:t>
            </a:r>
          </a:p>
          <a:p>
            <a:endParaRPr lang="ru-RU" sz="8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Оплата </a:t>
            </a:r>
            <a:r>
              <a:rPr lang="ru-RU" sz="1600" b="1" dirty="0">
                <a:solidFill>
                  <a:srgbClr val="0070C0"/>
                </a:solidFill>
                <a:latin typeface="Times New Roman" panose="02020603050405020304" pitchFamily="18" charset="0"/>
                <a:cs typeface="Times New Roman" panose="02020603050405020304" pitchFamily="18" charset="0"/>
              </a:rPr>
              <a:t>гарантированной государством юридической помощи</a:t>
            </a:r>
            <a:r>
              <a:rPr lang="ru-RU" sz="1600" dirty="0">
                <a:latin typeface="Times New Roman" panose="02020603050405020304" pitchFamily="18" charset="0"/>
                <a:cs typeface="Times New Roman" panose="02020603050405020304" pitchFamily="18" charset="0"/>
              </a:rPr>
              <a:t>, оказываемой адвокатом, производится </a:t>
            </a:r>
            <a:r>
              <a:rPr lang="ru-RU" sz="1600" b="1" dirty="0">
                <a:solidFill>
                  <a:srgbClr val="0070C0"/>
                </a:solidFill>
                <a:latin typeface="Times New Roman" panose="02020603050405020304" pitchFamily="18" charset="0"/>
                <a:cs typeface="Times New Roman" panose="02020603050405020304" pitchFamily="18" charset="0"/>
              </a:rPr>
              <a:t>за счет бюджетных средств</a:t>
            </a:r>
            <a:r>
              <a:rPr lang="ru-RU" sz="1600" dirty="0">
                <a:latin typeface="Times New Roman" panose="02020603050405020304" pitchFamily="18" charset="0"/>
                <a:cs typeface="Times New Roman" panose="02020603050405020304" pitchFamily="18" charset="0"/>
              </a:rPr>
              <a:t>. Размеры оплаты гарантированной государством юридической помощи, оказываемой адвокатом, и возмещения расходов, связанных с правовым консультированием, защитой и представительством, а также проведением примирительных процедур, устанавливаются </a:t>
            </a:r>
            <a:r>
              <a:rPr lang="ru-RU" sz="1600" b="1" dirty="0">
                <a:solidFill>
                  <a:srgbClr val="0070C0"/>
                </a:solidFill>
                <a:latin typeface="Times New Roman" panose="02020603050405020304" pitchFamily="18" charset="0"/>
                <a:cs typeface="Times New Roman" panose="02020603050405020304" pitchFamily="18" charset="0"/>
              </a:rPr>
              <a:t>уполномоченным органом</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Порядок оплаты юридической помощи, оказываемой адвокатом, и возмещения расходов, связанных с правовым консультированием, защитой и представительством, а также проведением примирительных процедур, устанавливается правилами оплаты гарантированной государством юридической помощи, определяемыми </a:t>
            </a:r>
            <a:r>
              <a:rPr lang="ru-RU" sz="1600" b="1" dirty="0">
                <a:solidFill>
                  <a:srgbClr val="0070C0"/>
                </a:solidFill>
                <a:latin typeface="Times New Roman" panose="02020603050405020304" pitchFamily="18" charset="0"/>
                <a:cs typeface="Times New Roman" panose="02020603050405020304" pitchFamily="18" charset="0"/>
              </a:rPr>
              <a:t>уполномоченным органом</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В случаях, предусмотренных законодательством Республики Казахстан, оплата гарантированной государством юридической помощи, оказываемой адвокатом, командировочных, транспортных расходов и возмещение других его расходов, связанных с правовым консультированием, защитой и представительством, производятся </a:t>
            </a:r>
            <a:r>
              <a:rPr lang="ru-RU" sz="1600" b="1" dirty="0">
                <a:solidFill>
                  <a:srgbClr val="0070C0"/>
                </a:solidFill>
                <a:latin typeface="Times New Roman" panose="02020603050405020304" pitchFamily="18" charset="0"/>
                <a:cs typeface="Times New Roman" panose="02020603050405020304" pitchFamily="18" charset="0"/>
              </a:rPr>
              <a:t>по постановлениям органов уголовного преследования и определениям судов </a:t>
            </a:r>
            <a:r>
              <a:rPr lang="ru-RU" sz="1600" dirty="0">
                <a:latin typeface="Times New Roman" panose="02020603050405020304" pitchFamily="18" charset="0"/>
                <a:cs typeface="Times New Roman" panose="02020603050405020304" pitchFamily="18" charset="0"/>
              </a:rPr>
              <a:t>(статья 48 названного Закона).</a:t>
            </a:r>
            <a:endParaRPr lang="ru-RU" dirty="0"/>
          </a:p>
        </p:txBody>
      </p:sp>
    </p:spTree>
    <p:extLst>
      <p:ext uri="{BB962C8B-B14F-4D97-AF65-F5344CB8AC3E}">
        <p14:creationId xmlns:p14="http://schemas.microsoft.com/office/powerpoint/2010/main" val="3679971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984500" y="1530050"/>
            <a:ext cx="6858000" cy="24442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bg1"/>
                </a:solidFill>
                <a:latin typeface="Times New Roman" panose="02020603050405020304" pitchFamily="18" charset="0"/>
                <a:cs typeface="Times New Roman" panose="02020603050405020304" pitchFamily="18" charset="0"/>
              </a:rPr>
              <a:t>    В соответствии с пунктом  3 статьи 47 Закона Республики Казахстан «Об адвокатской деятельности и юридической помощи» получение наличных денег  адвокатом в счет оплаты юридической помощи, в том числе и устных юридических консультаций,  и расходов, связанных с исполнением поручения, </a:t>
            </a:r>
            <a:r>
              <a:rPr lang="ru-RU" b="1" dirty="0">
                <a:solidFill>
                  <a:srgbClr val="FFC000"/>
                </a:solidFill>
                <a:latin typeface="Times New Roman" panose="02020603050405020304" pitchFamily="18" charset="0"/>
                <a:cs typeface="Times New Roman" panose="02020603050405020304" pitchFamily="18" charset="0"/>
              </a:rPr>
              <a:t>без выдачи  соответствующего финансового документа не допускается</a:t>
            </a:r>
            <a:r>
              <a:rPr lang="ru-RU" dirty="0">
                <a:solidFill>
                  <a:schemeClr val="bg1"/>
                </a:solidFill>
                <a:latin typeface="Times New Roman" panose="02020603050405020304" pitchFamily="18" charset="0"/>
                <a:cs typeface="Times New Roman" panose="02020603050405020304" pitchFamily="18" charset="0"/>
              </a:rPr>
              <a:t>.</a:t>
            </a:r>
          </a:p>
        </p:txBody>
      </p:sp>
      <p:sp>
        <p:nvSpPr>
          <p:cNvPr id="2" name="object 2"/>
          <p:cNvSpPr txBox="1"/>
          <p:nvPr/>
        </p:nvSpPr>
        <p:spPr>
          <a:xfrm>
            <a:off x="2832100" y="1114426"/>
            <a:ext cx="7010400" cy="723916"/>
          </a:xfrm>
          <a:prstGeom prst="rect">
            <a:avLst/>
          </a:prstGeom>
        </p:spPr>
        <p:txBody>
          <a:bodyPr vert="horz" wrap="square" lIns="0" tIns="0" rIns="0" bIns="0" rtlCol="0">
            <a:spAutoFit/>
          </a:bodyPr>
          <a:lstStyle/>
          <a:p>
            <a:pPr marL="11976" marR="4790" indent="423954" algn="just">
              <a:lnSpc>
                <a:spcPct val="95800"/>
              </a:lnSpc>
              <a:spcBef>
                <a:spcPts val="5"/>
              </a:spcBef>
            </a:pPr>
            <a:endParaRPr lang="ru-RU" sz="2400" spc="-5" dirty="0">
              <a:latin typeface="Times New Roman" panose="02020603050405020304" pitchFamily="18" charset="0"/>
              <a:cs typeface="Times New Roman" panose="02020603050405020304" pitchFamily="18" charset="0"/>
            </a:endParaRPr>
          </a:p>
          <a:p>
            <a:pPr>
              <a:lnSpc>
                <a:spcPct val="100000"/>
              </a:lnSpc>
            </a:pPr>
            <a:endParaRPr sz="24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sldNum" sz="quarter" idx="7"/>
          </p:nvPr>
        </p:nvSpPr>
        <p:spPr>
          <a:xfrm>
            <a:off x="9654467" y="7210425"/>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38</a:t>
            </a:fld>
            <a:endParaRPr dirty="0"/>
          </a:p>
        </p:txBody>
      </p:sp>
      <p:cxnSp>
        <p:nvCxnSpPr>
          <p:cNvPr id="6" name="Straight Connector 5"/>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7" name="Title 1"/>
          <p:cNvSpPr txBox="1">
            <a:spLocks/>
          </p:cNvSpPr>
          <p:nvPr/>
        </p:nvSpPr>
        <p:spPr>
          <a:xfrm>
            <a:off x="185057" y="-125962"/>
            <a:ext cx="92764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38</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Налоговый учет и учетная документация адвоката – продолжение. </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F8F9BED-CB37-21C7-4695-0F09AFCAC002}"/>
              </a:ext>
            </a:extLst>
          </p:cNvPr>
          <p:cNvSpPr txBox="1"/>
          <p:nvPr/>
        </p:nvSpPr>
        <p:spPr>
          <a:xfrm>
            <a:off x="469900" y="4144234"/>
            <a:ext cx="8991600" cy="2585323"/>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     Вместе с тем, остается открытым вопрос: каким финансовым документом оформляется прием адвокатом  наличных денег в счет оплаты юридической помощи, в том числе устных юридических консультаций, и расходов, связанных с исполнением  поручения, от лица, обратившегося к нему за юридической помощью.</a:t>
            </a:r>
          </a:p>
          <a:p>
            <a:r>
              <a:rPr lang="ru-RU" dirty="0">
                <a:latin typeface="Times New Roman" panose="02020603050405020304" pitchFamily="18" charset="0"/>
                <a:cs typeface="Times New Roman" panose="02020603050405020304" pitchFamily="18" charset="0"/>
              </a:rPr>
              <a:t>     Этот вопрос немаловажен, так как такой финансовый документ включается в </a:t>
            </a:r>
            <a:r>
              <a:rPr lang="ru-RU" b="1" dirty="0">
                <a:solidFill>
                  <a:srgbClr val="0070C0"/>
                </a:solidFill>
                <a:latin typeface="Times New Roman" panose="02020603050405020304" pitchFamily="18" charset="0"/>
                <a:cs typeface="Times New Roman" panose="02020603050405020304" pitchFamily="18" charset="0"/>
              </a:rPr>
              <a:t>учетную  документацию </a:t>
            </a:r>
            <a:r>
              <a:rPr lang="ru-RU" dirty="0">
                <a:latin typeface="Times New Roman" panose="02020603050405020304" pitchFamily="18" charset="0"/>
                <a:cs typeface="Times New Roman" panose="02020603050405020304" pitchFamily="18" charset="0"/>
              </a:rPr>
              <a:t>адвоката, поскольку, как было отмечено выше, относится </a:t>
            </a:r>
            <a:r>
              <a:rPr lang="ru-RU" b="1" dirty="0">
                <a:solidFill>
                  <a:srgbClr val="0070C0"/>
                </a:solidFill>
                <a:latin typeface="Times New Roman" panose="02020603050405020304" pitchFamily="18" charset="0"/>
                <a:cs typeface="Times New Roman" panose="02020603050405020304" pitchFamily="18" charset="0"/>
              </a:rPr>
              <a:t>к иным документам, </a:t>
            </a:r>
            <a:r>
              <a:rPr lang="ru-RU" dirty="0">
                <a:latin typeface="Times New Roman" panose="02020603050405020304" pitchFamily="18" charset="0"/>
                <a:cs typeface="Times New Roman" panose="02020603050405020304" pitchFamily="18" charset="0"/>
              </a:rPr>
              <a:t> являющимся основанием для определения объектов налогообложения и (или) объектов, связанных с  налогообложением, а также для исчисления налогового обязательства (подпункт 6) пункта 2 статьи 190 НК).</a:t>
            </a:r>
          </a:p>
        </p:txBody>
      </p:sp>
      <p:pic>
        <p:nvPicPr>
          <p:cNvPr id="11" name="Рисунок 10" descr="Изображение выглядит как текст, офисные принадлежности, калькулятор, Работа с наличностью&#10;&#10;Контент, сгенерированный ИИ, может содержать ошибки.">
            <a:extLst>
              <a:ext uri="{FF2B5EF4-FFF2-40B4-BE49-F238E27FC236}">
                <a16:creationId xmlns:a16="http://schemas.microsoft.com/office/drawing/2014/main" id="{7C46C6EE-7B53-938F-1992-FAE53C2190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12" y="1530050"/>
            <a:ext cx="2799443" cy="244425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13178" y="4770687"/>
            <a:ext cx="9425793" cy="23631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700" dirty="0">
                <a:solidFill>
                  <a:schemeClr val="bg1"/>
                </a:solidFill>
                <a:latin typeface="Times New Roman" panose="02020603050405020304" pitchFamily="18" charset="0"/>
                <a:cs typeface="Times New Roman" panose="02020603050405020304" pitchFamily="18" charset="0"/>
              </a:rPr>
              <a:t>     Несмотря на то, что вышеуказанный момент законодательно не урегулирован, данный подход согласуется с нормами статьи 190 НК, в соответствии с которыми, как было сказано выше, налогоплательщик  </a:t>
            </a:r>
            <a:r>
              <a:rPr lang="ru-RU" sz="1700" b="1" dirty="0">
                <a:solidFill>
                  <a:srgbClr val="FFC000"/>
                </a:solidFill>
                <a:latin typeface="Times New Roman" panose="02020603050405020304" pitchFamily="18" charset="0"/>
                <a:cs typeface="Times New Roman" panose="02020603050405020304" pitchFamily="18" charset="0"/>
              </a:rPr>
              <a:t>самостоятельно организует налоговый учет </a:t>
            </a:r>
            <a:r>
              <a:rPr lang="ru-RU" sz="1700" dirty="0">
                <a:solidFill>
                  <a:schemeClr val="bg1"/>
                </a:solidFill>
                <a:latin typeface="Times New Roman" panose="02020603050405020304" pitchFamily="18" charset="0"/>
                <a:cs typeface="Times New Roman" panose="02020603050405020304" pitchFamily="18" charset="0"/>
              </a:rPr>
              <a:t>и определяет формы обобщения и  систематизации информации в налоговых целях в виде налоговых регистров.</a:t>
            </a:r>
          </a:p>
          <a:p>
            <a:r>
              <a:rPr lang="ru-RU" sz="1700" dirty="0">
                <a:solidFill>
                  <a:schemeClr val="bg1"/>
                </a:solidFill>
                <a:latin typeface="Times New Roman" panose="02020603050405020304" pitchFamily="18" charset="0"/>
                <a:cs typeface="Times New Roman" panose="02020603050405020304" pitchFamily="18" charset="0"/>
              </a:rPr>
              <a:t>     Все вышеприведенные моменты могут найти свое отражение в налоговой учетной политике, что также соответствует  нормам статьи 190 НК.</a:t>
            </a:r>
          </a:p>
        </p:txBody>
      </p:sp>
      <p:sp>
        <p:nvSpPr>
          <p:cNvPr id="8" name="Прямоугольник 7"/>
          <p:cNvSpPr/>
          <p:nvPr/>
        </p:nvSpPr>
        <p:spPr>
          <a:xfrm>
            <a:off x="185057" y="956560"/>
            <a:ext cx="9453914" cy="34391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700" dirty="0">
                <a:solidFill>
                  <a:schemeClr val="bg1"/>
                </a:solidFill>
                <a:latin typeface="Times New Roman" panose="02020603050405020304" pitchFamily="18" charset="0"/>
                <a:cs typeface="Times New Roman" panose="02020603050405020304" pitchFamily="18" charset="0"/>
              </a:rPr>
              <a:t>     Обращаясь к вопросу о том, какой финансовый документ адвокат должен выдавать клиенту при получении от последнего </a:t>
            </a:r>
            <a:r>
              <a:rPr lang="ru-RU" sz="1700" b="1" dirty="0">
                <a:solidFill>
                  <a:srgbClr val="FFC000"/>
                </a:solidFill>
                <a:latin typeface="Times New Roman" panose="02020603050405020304" pitchFamily="18" charset="0"/>
                <a:cs typeface="Times New Roman" panose="02020603050405020304" pitchFamily="18" charset="0"/>
              </a:rPr>
              <a:t>наличных денег</a:t>
            </a:r>
            <a:r>
              <a:rPr lang="ru-RU" sz="1700" dirty="0">
                <a:solidFill>
                  <a:schemeClr val="bg1"/>
                </a:solidFill>
                <a:latin typeface="Times New Roman" panose="02020603050405020304" pitchFamily="18" charset="0"/>
                <a:cs typeface="Times New Roman" panose="02020603050405020304" pitchFamily="18" charset="0"/>
              </a:rPr>
              <a:t> как оплату юридической помощи, следует отметить, что на практике адвокатами чаще  используются квитанционные книжки, приходные ордера, где обычно указывается фамилия, имя, отчество (при его наличии) адвоката, клиента, договор об оказании юридической помощи, сумма оплаты, подпись адвоката.</a:t>
            </a:r>
          </a:p>
          <a:p>
            <a:endParaRPr lang="ru-RU" sz="1700" dirty="0">
              <a:solidFill>
                <a:schemeClr val="bg1"/>
              </a:solidFill>
              <a:latin typeface="Times New Roman" panose="02020603050405020304" pitchFamily="18" charset="0"/>
              <a:cs typeface="Times New Roman" panose="02020603050405020304" pitchFamily="18" charset="0"/>
            </a:endParaRPr>
          </a:p>
          <a:p>
            <a:r>
              <a:rPr lang="ru-RU" sz="1700" dirty="0">
                <a:solidFill>
                  <a:schemeClr val="bg1"/>
                </a:solidFill>
                <a:latin typeface="Times New Roman" panose="02020603050405020304" pitchFamily="18" charset="0"/>
                <a:cs typeface="Times New Roman" panose="02020603050405020304" pitchFamily="18" charset="0"/>
              </a:rPr>
              <a:t>     Соответственно </a:t>
            </a:r>
            <a:r>
              <a:rPr lang="ru-RU" sz="1700" b="1" dirty="0">
                <a:solidFill>
                  <a:srgbClr val="FFC000"/>
                </a:solidFill>
                <a:latin typeface="Times New Roman" panose="02020603050405020304" pitchFamily="18" charset="0"/>
                <a:cs typeface="Times New Roman" panose="02020603050405020304" pitchFamily="18" charset="0"/>
              </a:rPr>
              <a:t>при приеме наличных денег </a:t>
            </a:r>
            <a:r>
              <a:rPr lang="ru-RU" sz="1700" dirty="0">
                <a:solidFill>
                  <a:schemeClr val="bg1"/>
                </a:solidFill>
                <a:latin typeface="Times New Roman" panose="02020603050405020304" pitchFamily="18" charset="0"/>
                <a:cs typeface="Times New Roman" panose="02020603050405020304" pitchFamily="18" charset="0"/>
              </a:rPr>
              <a:t>клиенту выдается корешок к квитанции либо квитанция к приходному ордеру за подписью адвоката, заверенная  печатью адвоката (при ее наличии) и т.п. </a:t>
            </a:r>
          </a:p>
          <a:p>
            <a:endParaRPr lang="ru-RU" sz="1700" dirty="0">
              <a:solidFill>
                <a:schemeClr val="bg1"/>
              </a:solidFill>
              <a:latin typeface="Times New Roman" panose="02020603050405020304" pitchFamily="18" charset="0"/>
              <a:cs typeface="Times New Roman" panose="02020603050405020304" pitchFamily="18" charset="0"/>
            </a:endParaRPr>
          </a:p>
          <a:p>
            <a:r>
              <a:rPr lang="ru-RU" sz="1700" dirty="0">
                <a:solidFill>
                  <a:schemeClr val="bg1"/>
                </a:solidFill>
                <a:latin typeface="Times New Roman" panose="02020603050405020304" pitchFamily="18" charset="0"/>
                <a:cs typeface="Times New Roman" panose="02020603050405020304" pitchFamily="18" charset="0"/>
              </a:rPr>
              <a:t>     Эти документы могут регистрироваться адвокатом в журнале регистрации или фиксироваться иным способом.</a:t>
            </a:r>
          </a:p>
          <a:p>
            <a:pPr algn="ctr"/>
            <a:endParaRPr lang="ru-RU" dirty="0">
              <a:solidFill>
                <a:schemeClr val="bg1"/>
              </a:solidFill>
            </a:endParaRPr>
          </a:p>
        </p:txBody>
      </p:sp>
      <p:sp>
        <p:nvSpPr>
          <p:cNvPr id="4" name="object 4"/>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39</a:t>
            </a:fld>
            <a:endParaRPr dirty="0"/>
          </a:p>
        </p:txBody>
      </p:sp>
      <p:cxnSp>
        <p:nvCxnSpPr>
          <p:cNvPr id="5" name="Straight Connector 4"/>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p:cNvSpPr txBox="1">
            <a:spLocks/>
          </p:cNvSpPr>
          <p:nvPr/>
        </p:nvSpPr>
        <p:spPr>
          <a:xfrm>
            <a:off x="185057" y="47626"/>
            <a:ext cx="9200243" cy="5178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39</a:t>
            </a:r>
            <a:r>
              <a:rPr lang="en-US" sz="2000" b="1" dirty="0">
                <a:solidFill>
                  <a:schemeClr val="accent1">
                    <a:lumMod val="50000"/>
                  </a:schemeClr>
                </a:solidFill>
                <a:latin typeface="Arial" panose="020B0604020202020204" pitchFamily="34" charset="0"/>
                <a:cs typeface="Arial" panose="020B0604020202020204" pitchFamily="34" charset="0"/>
              </a:rPr>
              <a:t>.</a:t>
            </a:r>
            <a:r>
              <a:rPr lang="ru-RU" sz="2000" b="1" dirty="0">
                <a:solidFill>
                  <a:schemeClr val="accent1">
                    <a:lumMod val="50000"/>
                  </a:schemeClr>
                </a:solidFill>
                <a:latin typeface="Arial" panose="020B0604020202020204" pitchFamily="34" charset="0"/>
                <a:cs typeface="Arial" panose="020B0604020202020204" pitchFamily="34" charset="0"/>
              </a:rPr>
              <a:t> Налоговый учет и учетная документация адвоката – продолжение.</a:t>
            </a:r>
            <a:r>
              <a:rPr lang="kk-KZ" sz="2000" b="1" dirty="0">
                <a:solidFill>
                  <a:schemeClr val="accent1">
                    <a:lumMod val="50000"/>
                  </a:schemeClr>
                </a:solidFill>
                <a:latin typeface="Arial" panose="020B0604020202020204" pitchFamily="34" charset="0"/>
                <a:cs typeface="Arial" panose="020B0604020202020204" pitchFamily="34" charset="0"/>
              </a:rPr>
              <a:t> </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10" name="object 3"/>
          <p:cNvSpPr txBox="1"/>
          <p:nvPr/>
        </p:nvSpPr>
        <p:spPr>
          <a:xfrm>
            <a:off x="469900" y="4086225"/>
            <a:ext cx="9525000" cy="875881"/>
          </a:xfrm>
          <a:prstGeom prst="rect">
            <a:avLst/>
          </a:prstGeom>
        </p:spPr>
        <p:txBody>
          <a:bodyPr vert="horz" wrap="square" lIns="0" tIns="0" rIns="0" bIns="0" rtlCol="0">
            <a:spAutoFit/>
          </a:bodyPr>
          <a:lstStyle/>
          <a:p>
            <a:pPr marL="11976" marR="114971" indent="423954">
              <a:lnSpc>
                <a:spcPct val="95800"/>
              </a:lnSpc>
              <a:spcBef>
                <a:spcPts val="1264"/>
              </a:spcBef>
            </a:pPr>
            <a:endParaRPr lang="ru-RU" sz="2400" b="1" dirty="0">
              <a:solidFill>
                <a:srgbClr val="FFC000"/>
              </a:solidFill>
              <a:latin typeface="Times New Roman"/>
              <a:cs typeface="Times New Roman"/>
            </a:endParaRPr>
          </a:p>
          <a:p>
            <a:pPr marL="11976" marR="114971" indent="423954">
              <a:lnSpc>
                <a:spcPct val="95800"/>
              </a:lnSpc>
              <a:spcBef>
                <a:spcPts val="1264"/>
              </a:spcBef>
            </a:pPr>
            <a:endParaRPr lang="ru-RU" sz="2400" b="1" dirty="0">
              <a:solidFill>
                <a:srgbClr val="FFC000"/>
              </a:solidFill>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64FEC-FC21-9479-769F-5ACB9FEF8526}"/>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1E722B12-C1C0-7B08-5BCF-4AE3C5DD4EBB}"/>
              </a:ext>
            </a:extLst>
          </p:cNvPr>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39521">
              <a:lnSpc>
                <a:spcPts val="1084"/>
              </a:lnSpc>
            </a:pPr>
            <a:fld id="{81D60167-4931-47E6-BA6A-407CBD079E47}" type="slidenum">
              <a:rPr dirty="0"/>
              <a:pPr marL="39521">
                <a:lnSpc>
                  <a:spcPts val="1084"/>
                </a:lnSpc>
              </a:pPr>
              <a:t>4</a:t>
            </a:fld>
            <a:endParaRPr dirty="0"/>
          </a:p>
        </p:txBody>
      </p:sp>
      <p:sp>
        <p:nvSpPr>
          <p:cNvPr id="2" name="object 2">
            <a:extLst>
              <a:ext uri="{FF2B5EF4-FFF2-40B4-BE49-F238E27FC236}">
                <a16:creationId xmlns:a16="http://schemas.microsoft.com/office/drawing/2014/main" id="{3CDE2B01-53A5-83BF-72F0-B2501D13F6B9}"/>
              </a:ext>
            </a:extLst>
          </p:cNvPr>
          <p:cNvSpPr txBox="1"/>
          <p:nvPr/>
        </p:nvSpPr>
        <p:spPr>
          <a:xfrm>
            <a:off x="163945" y="885825"/>
            <a:ext cx="9919855" cy="6443752"/>
          </a:xfrm>
          <a:prstGeom prst="rect">
            <a:avLst/>
          </a:prstGeom>
        </p:spPr>
        <p:txBody>
          <a:bodyPr vert="horz" wrap="square" lIns="0" tIns="0" rIns="0" bIns="0" rtlCol="0">
            <a:spAutoFit/>
          </a:bodyPr>
          <a:lstStyle/>
          <a:p>
            <a:pPr marL="11976" marR="52695" indent="423954" algn="just">
              <a:lnSpc>
                <a:spcPct val="95800"/>
              </a:lnSpc>
            </a:pPr>
            <a:endParaRPr lang="ru-RU" sz="800" spc="-9" dirty="0">
              <a:latin typeface="Times New Roman" panose="02020603050405020304" pitchFamily="18" charset="0"/>
              <a:ea typeface="Calibri" panose="020F0502020204030204" pitchFamily="34" charset="0"/>
              <a:cs typeface="Times New Roman"/>
            </a:endParaRPr>
          </a:p>
          <a:p>
            <a:pPr marL="8890" marR="73025" indent="420370"/>
            <a:r>
              <a:rPr lang="ru-RU" b="1" spc="-5" dirty="0">
                <a:solidFill>
                  <a:srgbClr val="0070C0"/>
                </a:solidFill>
                <a:latin typeface="Times New Roman"/>
                <a:cs typeface="Times New Roman"/>
              </a:rPr>
              <a:t> </a:t>
            </a:r>
            <a:r>
              <a:rPr lang="ru-RU" b="1" spc="-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О</a:t>
            </a:r>
            <a:r>
              <a:rPr lang="ru-RU" sz="1800" b="1" kern="1200" spc="-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бъектом</a:t>
            </a:r>
            <a:r>
              <a:rPr lang="ru-RU" sz="1800" b="1" kern="1200" spc="-5" dirty="0">
                <a:solidFill>
                  <a:srgbClr val="006F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kern="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исчисления </a:t>
            </a:r>
            <a:r>
              <a:rPr lang="ru-RU"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социальных </a:t>
            </a:r>
            <a:r>
              <a:rPr lang="ru-RU" sz="1800" kern="12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отчислений для </a:t>
            </a:r>
            <a:r>
              <a:rPr lang="ru-RU"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адвоката является:</a:t>
            </a:r>
          </a:p>
          <a:p>
            <a:pPr marL="8890" marR="73025" indent="420370"/>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marL="11976" marR="497008" indent="423954"/>
            <a:r>
              <a:rPr lang="ru-RU" sz="1800" b="1" spc="10" dirty="0">
                <a:solidFill>
                  <a:srgbClr val="FF0000"/>
                </a:solidFill>
                <a:effectLst/>
                <a:latin typeface="Times New Roman" panose="02020603050405020304" pitchFamily="18" charset="0"/>
                <a:ea typeface="Times New Roman" panose="02020603050405020304" pitchFamily="18" charset="0"/>
              </a:rPr>
              <a:t>за себя  </a:t>
            </a:r>
            <a:r>
              <a:rPr lang="ru-RU" sz="1800" b="1" spc="10" dirty="0">
                <a:solidFill>
                  <a:srgbClr val="000000"/>
                </a:solidFill>
                <a:effectLst/>
                <a:latin typeface="Times New Roman" panose="02020603050405020304" pitchFamily="18" charset="0"/>
                <a:ea typeface="Times New Roman" panose="02020603050405020304" pitchFamily="18" charset="0"/>
              </a:rPr>
              <a:t>–</a:t>
            </a:r>
            <a:r>
              <a:rPr lang="ru-RU" sz="1800" spc="10" dirty="0">
                <a:solidFill>
                  <a:srgbClr val="000000"/>
                </a:solidFill>
                <a:effectLst/>
                <a:latin typeface="Times New Roman" panose="02020603050405020304" pitchFamily="18" charset="0"/>
                <a:ea typeface="Times New Roman" panose="02020603050405020304" pitchFamily="18" charset="0"/>
              </a:rPr>
              <a:t>   </a:t>
            </a:r>
            <a:r>
              <a:rPr lang="ru-RU" sz="1800" b="1" spc="10" dirty="0">
                <a:effectLst/>
                <a:latin typeface="Times New Roman" panose="02020603050405020304" pitchFamily="18" charset="0"/>
                <a:ea typeface="Times New Roman" panose="02020603050405020304" pitchFamily="18" charset="0"/>
              </a:rPr>
              <a:t>сумма  </a:t>
            </a:r>
            <a:r>
              <a:rPr lang="ru-RU" sz="1800" b="1" u="sng" spc="10" dirty="0">
                <a:effectLst/>
                <a:latin typeface="Times New Roman" panose="02020603050405020304" pitchFamily="18" charset="0"/>
                <a:ea typeface="Times New Roman" panose="02020603050405020304" pitchFamily="18" charset="0"/>
              </a:rPr>
              <a:t>получаемого дохода</a:t>
            </a:r>
            <a:r>
              <a:rPr lang="ru-RU" sz="1800" spc="10" dirty="0">
                <a:effectLst/>
                <a:latin typeface="Times New Roman" panose="02020603050405020304" pitchFamily="18" charset="0"/>
                <a:ea typeface="Times New Roman" panose="02020603050405020304" pitchFamily="18" charset="0"/>
              </a:rPr>
              <a:t>,  </a:t>
            </a:r>
            <a:r>
              <a:rPr lang="ru-RU" sz="1800" spc="10" dirty="0">
                <a:solidFill>
                  <a:srgbClr val="000000"/>
                </a:solidFill>
                <a:effectLst/>
                <a:latin typeface="Times New Roman" panose="02020603050405020304" pitchFamily="18" charset="0"/>
                <a:ea typeface="Times New Roman" panose="02020603050405020304" pitchFamily="18" charset="0"/>
              </a:rPr>
              <a:t>определяемая  ими  </a:t>
            </a:r>
            <a:r>
              <a:rPr lang="ru-RU" sz="1800" b="1" spc="10" dirty="0">
                <a:effectLst/>
                <a:latin typeface="Times New Roman" panose="02020603050405020304" pitchFamily="18" charset="0"/>
                <a:ea typeface="Times New Roman" panose="02020603050405020304" pitchFamily="18" charset="0"/>
              </a:rPr>
              <a:t>самостоятельно   </a:t>
            </a:r>
            <a:r>
              <a:rPr lang="ru-RU" sz="1800" spc="10" dirty="0">
                <a:solidFill>
                  <a:srgbClr val="000000"/>
                </a:solidFill>
                <a:effectLst/>
                <a:latin typeface="Times New Roman" panose="02020603050405020304" pitchFamily="18" charset="0"/>
                <a:ea typeface="Times New Roman" panose="02020603050405020304" pitchFamily="18" charset="0"/>
              </a:rPr>
              <a:t>для  целей исчисления    социальных   отчислений </a:t>
            </a:r>
            <a:r>
              <a:rPr lang="ru-RU" sz="1800" b="1" spc="10" dirty="0">
                <a:solidFill>
                  <a:srgbClr val="FF0000"/>
                </a:solidFill>
                <a:effectLst/>
                <a:latin typeface="Times New Roman" panose="02020603050405020304" pitchFamily="18" charset="0"/>
                <a:ea typeface="Times New Roman" panose="02020603050405020304" pitchFamily="18" charset="0"/>
              </a:rPr>
              <a:t>в свою пользу</a:t>
            </a:r>
            <a:r>
              <a:rPr lang="ru-RU" sz="1800" spc="10" dirty="0">
                <a:solidFill>
                  <a:srgbClr val="000000"/>
                </a:solidFill>
                <a:effectLst/>
                <a:latin typeface="Times New Roman" panose="02020603050405020304" pitchFamily="18" charset="0"/>
                <a:ea typeface="Times New Roman" panose="02020603050405020304" pitchFamily="18" charset="0"/>
              </a:rPr>
              <a:t>,   </a:t>
            </a:r>
            <a:r>
              <a:rPr lang="ru-RU" sz="1800" b="1" u="sng" spc="10" dirty="0">
                <a:effectLst/>
                <a:latin typeface="Times New Roman" panose="02020603050405020304" pitchFamily="18" charset="0"/>
                <a:ea typeface="Times New Roman" panose="02020603050405020304" pitchFamily="18" charset="0"/>
              </a:rPr>
              <a:t>равная доходу</a:t>
            </a:r>
            <a:r>
              <a:rPr lang="ru-RU" sz="1800" b="1" spc="10" dirty="0">
                <a:effectLst/>
                <a:latin typeface="Times New Roman" panose="02020603050405020304" pitchFamily="18" charset="0"/>
                <a:ea typeface="Times New Roman" panose="02020603050405020304" pitchFamily="18" charset="0"/>
              </a:rPr>
              <a:t>,</a:t>
            </a:r>
            <a:r>
              <a:rPr lang="ru-RU" sz="1800" spc="10" dirty="0">
                <a:effectLst/>
                <a:latin typeface="Times New Roman" panose="02020603050405020304" pitchFamily="18" charset="0"/>
                <a:ea typeface="Times New Roman" panose="02020603050405020304" pitchFamily="18" charset="0"/>
              </a:rPr>
              <a:t>   определяемому  для перечисления </a:t>
            </a:r>
            <a:r>
              <a:rPr lang="ru-RU" sz="1800" b="1" spc="10" dirty="0">
                <a:effectLst/>
                <a:latin typeface="Times New Roman" panose="02020603050405020304" pitchFamily="18" charset="0"/>
                <a:ea typeface="Times New Roman" panose="02020603050405020304" pitchFamily="18" charset="0"/>
              </a:rPr>
              <a:t>обязательных пенсионных взносов </a:t>
            </a:r>
            <a:r>
              <a:rPr lang="ru-RU" sz="1800" b="1" spc="10" dirty="0">
                <a:solidFill>
                  <a:srgbClr val="FF0000"/>
                </a:solidFill>
                <a:effectLst/>
                <a:latin typeface="Times New Roman" panose="02020603050405020304" pitchFamily="18" charset="0"/>
                <a:ea typeface="Times New Roman" panose="02020603050405020304" pitchFamily="18" charset="0"/>
              </a:rPr>
              <a:t>в свою пользу</a:t>
            </a:r>
            <a:r>
              <a:rPr lang="ru-RU" sz="1800" spc="10" dirty="0">
                <a:solidFill>
                  <a:srgbClr val="000000"/>
                </a:solidFill>
                <a:effectLst/>
                <a:latin typeface="Times New Roman" panose="02020603050405020304" pitchFamily="18" charset="0"/>
                <a:ea typeface="Times New Roman" panose="02020603050405020304" pitchFamily="18" charset="0"/>
              </a:rPr>
              <a:t>, за исключением доходов, с которых не уплачиваются социальные отчисления в Фонд, </a:t>
            </a:r>
            <a:r>
              <a:rPr lang="ru-RU" sz="1800" b="1" spc="10" dirty="0">
                <a:effectLst/>
                <a:latin typeface="Times New Roman" panose="02020603050405020304" pitchFamily="18" charset="0"/>
                <a:ea typeface="Times New Roman" panose="02020603050405020304" pitchFamily="18" charset="0"/>
              </a:rPr>
              <a:t>но не более дохода,</a:t>
            </a:r>
            <a:r>
              <a:rPr lang="ru-RU" sz="1800" spc="10" dirty="0">
                <a:effectLst/>
                <a:latin typeface="Times New Roman" panose="02020603050405020304" pitchFamily="18" charset="0"/>
                <a:ea typeface="Times New Roman" panose="02020603050405020304" pitchFamily="18" charset="0"/>
              </a:rPr>
              <a:t> </a:t>
            </a:r>
            <a:r>
              <a:rPr lang="ru-RU" sz="1800" spc="10" dirty="0">
                <a:solidFill>
                  <a:srgbClr val="000000"/>
                </a:solidFill>
                <a:effectLst/>
                <a:latin typeface="Times New Roman" panose="02020603050405020304" pitchFamily="18" charset="0"/>
                <a:ea typeface="Times New Roman" panose="02020603050405020304" pitchFamily="18" charset="0"/>
              </a:rPr>
              <a:t>определяемого </a:t>
            </a:r>
            <a:r>
              <a:rPr lang="ru-RU" sz="1800" b="1" spc="10" dirty="0">
                <a:solidFill>
                  <a:srgbClr val="000000"/>
                </a:solidFill>
                <a:effectLst/>
                <a:latin typeface="Times New Roman" panose="02020603050405020304" pitchFamily="18" charset="0"/>
                <a:ea typeface="Times New Roman" panose="02020603050405020304" pitchFamily="18" charset="0"/>
              </a:rPr>
              <a:t>для целей </a:t>
            </a:r>
            <a:r>
              <a:rPr lang="ru-RU" sz="1800" b="1" spc="10" dirty="0">
                <a:effectLst/>
                <a:latin typeface="Times New Roman" panose="02020603050405020304" pitchFamily="18" charset="0"/>
                <a:ea typeface="Times New Roman" panose="02020603050405020304" pitchFamily="18" charset="0"/>
              </a:rPr>
              <a:t>налогообложения </a:t>
            </a:r>
            <a:r>
              <a:rPr lang="ru-RU" sz="1800" spc="10" dirty="0">
                <a:effectLst/>
                <a:latin typeface="Times New Roman" panose="02020603050405020304" pitchFamily="18" charset="0"/>
                <a:ea typeface="Times New Roman" panose="02020603050405020304" pitchFamily="18" charset="0"/>
              </a:rPr>
              <a:t>в</a:t>
            </a:r>
            <a:r>
              <a:rPr lang="ru-RU" sz="1800" spc="10" dirty="0">
                <a:solidFill>
                  <a:srgbClr val="000000"/>
                </a:solidFill>
                <a:effectLst/>
                <a:latin typeface="Times New Roman" panose="02020603050405020304" pitchFamily="18" charset="0"/>
                <a:ea typeface="Times New Roman" panose="02020603050405020304" pitchFamily="18" charset="0"/>
              </a:rPr>
              <a:t> соответствии с Налоговым кодексом (пункт 2 статьи 245 СК).</a:t>
            </a:r>
          </a:p>
          <a:p>
            <a:pPr marL="11976" marR="497008" indent="423954"/>
            <a:endParaRPr lang="ru-RU" b="1" spc="10" dirty="0">
              <a:solidFill>
                <a:srgbClr val="000000"/>
              </a:solidFill>
              <a:latin typeface="Times New Roman" panose="02020603050405020304" pitchFamily="18" charset="0"/>
              <a:cs typeface="Times New Roman"/>
            </a:endParaRPr>
          </a:p>
          <a:p>
            <a:pPr marL="11976" marR="497008" indent="423954"/>
            <a:endParaRPr lang="ru-RU" b="1" spc="10" dirty="0">
              <a:solidFill>
                <a:srgbClr val="000000"/>
              </a:solidFill>
              <a:latin typeface="Times New Roman" panose="02020603050405020304" pitchFamily="18" charset="0"/>
              <a:cs typeface="Times New Roman"/>
            </a:endParaRPr>
          </a:p>
          <a:p>
            <a:pPr marL="11976" marR="497008" indent="423954"/>
            <a:endParaRPr lang="ru-RU" b="1" spc="10" dirty="0">
              <a:solidFill>
                <a:srgbClr val="000000"/>
              </a:solidFill>
              <a:latin typeface="Times New Roman" panose="02020603050405020304" pitchFamily="18" charset="0"/>
              <a:cs typeface="Times New Roman"/>
            </a:endParaRPr>
          </a:p>
          <a:p>
            <a:pPr marL="11976" marR="497008" indent="423954"/>
            <a:endParaRPr lang="ru-RU" b="1" spc="10" dirty="0">
              <a:solidFill>
                <a:srgbClr val="000000"/>
              </a:solidFill>
              <a:latin typeface="Times New Roman" panose="02020603050405020304" pitchFamily="18" charset="0"/>
              <a:cs typeface="Times New Roman"/>
            </a:endParaRPr>
          </a:p>
          <a:p>
            <a:pPr marL="11976" marR="497008" indent="423954"/>
            <a:endParaRPr lang="ru-RU" b="1" spc="10" dirty="0">
              <a:solidFill>
                <a:srgbClr val="000000"/>
              </a:solidFill>
              <a:latin typeface="Times New Roman" panose="02020603050405020304" pitchFamily="18" charset="0"/>
              <a:cs typeface="Times New Roman"/>
            </a:endParaRPr>
          </a:p>
          <a:p>
            <a:pPr marL="11976" marR="497008" indent="423954"/>
            <a:endParaRPr lang="ru-RU" b="1" spc="10" dirty="0">
              <a:solidFill>
                <a:srgbClr val="000000"/>
              </a:solidFill>
              <a:latin typeface="Times New Roman" panose="02020603050405020304" pitchFamily="18" charset="0"/>
              <a:cs typeface="Times New Roman"/>
            </a:endParaRPr>
          </a:p>
          <a:p>
            <a:pPr marL="11976" marR="497008" indent="423954"/>
            <a:endParaRPr lang="ru-RU" b="1" spc="10" dirty="0">
              <a:solidFill>
                <a:srgbClr val="000000"/>
              </a:solidFill>
              <a:latin typeface="Times New Roman" panose="02020603050405020304" pitchFamily="18" charset="0"/>
              <a:cs typeface="Times New Roman"/>
            </a:endParaRPr>
          </a:p>
          <a:p>
            <a:pPr marL="11976" marR="497008" indent="423954"/>
            <a:endParaRPr lang="ru-RU" b="1" spc="10" dirty="0">
              <a:solidFill>
                <a:srgbClr val="000000"/>
              </a:solidFill>
              <a:latin typeface="Times New Roman" panose="02020603050405020304" pitchFamily="18" charset="0"/>
              <a:cs typeface="Times New Roman"/>
            </a:endParaRPr>
          </a:p>
          <a:p>
            <a:pPr marL="11976" marR="497008" indent="423954"/>
            <a:endParaRPr lang="ru-RU" b="1" spc="10" dirty="0">
              <a:solidFill>
                <a:srgbClr val="000000"/>
              </a:solidFill>
              <a:latin typeface="Times New Roman" panose="02020603050405020304" pitchFamily="18" charset="0"/>
              <a:cs typeface="Times New Roman"/>
            </a:endParaRPr>
          </a:p>
          <a:p>
            <a:pPr marL="11976" marR="497008" indent="423954"/>
            <a:endParaRPr lang="ru-RU" b="1" spc="10" dirty="0">
              <a:solidFill>
                <a:srgbClr val="000000"/>
              </a:solidFill>
              <a:latin typeface="Times New Roman" panose="02020603050405020304" pitchFamily="18" charset="0"/>
              <a:cs typeface="Times New Roman"/>
            </a:endParaRPr>
          </a:p>
          <a:p>
            <a:pPr marL="11976" marR="497008" indent="423954"/>
            <a:endParaRPr lang="ru-RU" b="1" dirty="0">
              <a:latin typeface="Times New Roman"/>
              <a:cs typeface="Times New Roman"/>
            </a:endParaRPr>
          </a:p>
          <a:p>
            <a:pPr marL="11976" marR="52695" indent="423954" algn="just">
              <a:lnSpc>
                <a:spcPct val="95800"/>
              </a:lnSpc>
            </a:pPr>
            <a:endParaRPr lang="ru-RU" b="1" dirty="0">
              <a:latin typeface="Times New Roman"/>
              <a:cs typeface="Times New Roman"/>
            </a:endParaRPr>
          </a:p>
          <a:p>
            <a:pPr algn="just">
              <a:lnSpc>
                <a:spcPct val="115000"/>
              </a:lnSpc>
              <a:spcAft>
                <a:spcPts val="800"/>
              </a:spcAft>
              <a:buNone/>
            </a:pPr>
            <a:r>
              <a:rPr lang="ru-RU" sz="1800" kern="100" dirty="0">
                <a:effectLst/>
                <a:latin typeface="Aptos" panose="020B0004020202020204" pitchFamily="34" charset="0"/>
                <a:ea typeface="Aptos" panose="020B0004020202020204" pitchFamily="34" charset="0"/>
                <a:cs typeface="Times New Roman" panose="02020603050405020304" pitchFamily="18" charset="0"/>
              </a:rPr>
              <a:t>                                                                    </a:t>
            </a:r>
            <a:r>
              <a:rPr lang="ru-RU" sz="18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МРЗП</a:t>
            </a: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effectLst/>
                <a:latin typeface="Times New Roman" panose="02020603050405020304" pitchFamily="18" charset="0"/>
                <a:ea typeface="Aptos" panose="020B0004020202020204" pitchFamily="34" charset="0"/>
                <a:cs typeface="Times New Roman" panose="02020603050405020304" pitchFamily="18" charset="0"/>
              </a:rPr>
              <a:t>доход   </a:t>
            </a:r>
            <a:r>
              <a:rPr lang="ru-RU"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7 МРЗП</a:t>
            </a:r>
            <a:endParaRPr lang="ru-KZ" sz="18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85 000 тенге   </a:t>
            </a:r>
            <a:r>
              <a:rPr lang="ru-RU"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t>
            </a:r>
            <a:r>
              <a:rPr lang="ru-RU" sz="1800" b="1" kern="100" dirty="0">
                <a:effectLst/>
                <a:latin typeface="Times New Roman" panose="02020603050405020304" pitchFamily="18" charset="0"/>
                <a:ea typeface="Aptos" panose="020B0004020202020204" pitchFamily="34" charset="0"/>
                <a:cs typeface="Times New Roman" panose="02020603050405020304" pitchFamily="18" charset="0"/>
              </a:rPr>
              <a:t>    доход</a:t>
            </a:r>
            <a:r>
              <a:rPr lang="ru-RU"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ru-RU" sz="18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595 000 тенге</a:t>
            </a:r>
            <a:endParaRPr lang="ru-RU" b="1" dirty="0">
              <a:latin typeface="Times New Roman"/>
              <a:cs typeface="Times New Roman"/>
            </a:endParaRPr>
          </a:p>
          <a:p>
            <a:pPr marL="11976" marR="52695" indent="423954" algn="just">
              <a:lnSpc>
                <a:spcPct val="95800"/>
              </a:lnSpc>
            </a:pPr>
            <a:endParaRPr lang="ru-RU" b="1" dirty="0">
              <a:latin typeface="Times New Roman"/>
              <a:cs typeface="Times New Roman"/>
            </a:endParaRPr>
          </a:p>
          <a:p>
            <a:pPr marL="11976" marR="4790" indent="423954" algn="just">
              <a:lnSpc>
                <a:spcPct val="96500"/>
              </a:lnSpc>
            </a:pPr>
            <a:endParaRPr lang="ru-RU" sz="8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5A51EF50-19B5-DCC5-D0CA-105A620C05A3}"/>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a:extLst>
              <a:ext uri="{FF2B5EF4-FFF2-40B4-BE49-F238E27FC236}">
                <a16:creationId xmlns:a16="http://schemas.microsoft.com/office/drawing/2014/main" id="{A826B1B5-FC2F-6487-27D9-361541E0AD78}"/>
              </a:ext>
            </a:extLst>
          </p:cNvPr>
          <p:cNvSpPr txBox="1">
            <a:spLocks/>
          </p:cNvSpPr>
          <p:nvPr/>
        </p:nvSpPr>
        <p:spPr>
          <a:xfrm>
            <a:off x="185057" y="123824"/>
            <a:ext cx="9428843" cy="6777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4</a:t>
            </a:r>
            <a:r>
              <a:rPr lang="en-US" sz="2000" b="1" dirty="0">
                <a:solidFill>
                  <a:schemeClr val="accent1">
                    <a:lumMod val="50000"/>
                  </a:schemeClr>
                </a:solidFill>
                <a:latin typeface="Arial" panose="020B0604020202020204" pitchFamily="34" charset="0"/>
                <a:cs typeface="Arial" panose="020B0604020202020204" pitchFamily="34" charset="0"/>
              </a:rPr>
              <a:t>.</a:t>
            </a:r>
            <a:r>
              <a:rPr lang="ru-RU" sz="2000" b="1" dirty="0">
                <a:solidFill>
                  <a:schemeClr val="accent1">
                    <a:lumMod val="50000"/>
                  </a:schemeClr>
                </a:solidFill>
                <a:latin typeface="Arial" panose="020B0604020202020204" pitchFamily="34" charset="0"/>
                <a:cs typeface="Arial" panose="020B0604020202020204" pitchFamily="34" charset="0"/>
              </a:rPr>
              <a:t> Социальный налог и социальные отчисления – продолжение.</a:t>
            </a:r>
          </a:p>
        </p:txBody>
      </p:sp>
      <p:sp>
        <p:nvSpPr>
          <p:cNvPr id="6" name="Прямоугольник 5">
            <a:extLst>
              <a:ext uri="{FF2B5EF4-FFF2-40B4-BE49-F238E27FC236}">
                <a16:creationId xmlns:a16="http://schemas.microsoft.com/office/drawing/2014/main" id="{42AD13AC-AB2C-8295-463A-005560451894}"/>
              </a:ext>
            </a:extLst>
          </p:cNvPr>
          <p:cNvSpPr/>
          <p:nvPr/>
        </p:nvSpPr>
        <p:spPr>
          <a:xfrm>
            <a:off x="185057" y="2890408"/>
            <a:ext cx="9581243" cy="29069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spc="10" dirty="0">
                <a:solidFill>
                  <a:schemeClr val="bg1"/>
                </a:solidFill>
                <a:effectLst/>
                <a:latin typeface="Times New Roman" panose="02020603050405020304" pitchFamily="18" charset="0"/>
                <a:ea typeface="Times New Roman" panose="02020603050405020304" pitchFamily="18" charset="0"/>
              </a:rPr>
              <a:t>     При этом </a:t>
            </a:r>
            <a:r>
              <a:rPr lang="ru-RU" sz="1800" b="1" u="sng" spc="10" dirty="0">
                <a:solidFill>
                  <a:srgbClr val="FF0000"/>
                </a:solidFill>
                <a:effectLst/>
                <a:latin typeface="Times New Roman" panose="02020603050405020304" pitchFamily="18" charset="0"/>
                <a:ea typeface="Times New Roman" panose="02020603050405020304" pitchFamily="18" charset="0"/>
              </a:rPr>
              <a:t>доход,</a:t>
            </a:r>
            <a:r>
              <a:rPr lang="ru-RU" sz="1800" b="1" spc="10" dirty="0">
                <a:solidFill>
                  <a:srgbClr val="FF0000"/>
                </a:solidFill>
                <a:effectLst/>
                <a:latin typeface="Times New Roman" panose="02020603050405020304" pitchFamily="18" charset="0"/>
                <a:ea typeface="Times New Roman" panose="02020603050405020304" pitchFamily="18" charset="0"/>
              </a:rPr>
              <a:t> </a:t>
            </a:r>
            <a:r>
              <a:rPr lang="ru-RU" sz="1800" spc="10" dirty="0">
                <a:solidFill>
                  <a:schemeClr val="bg1"/>
                </a:solidFill>
                <a:effectLst/>
                <a:latin typeface="Times New Roman" panose="02020603050405020304" pitchFamily="18" charset="0"/>
                <a:ea typeface="Times New Roman" panose="02020603050405020304" pitchFamily="18" charset="0"/>
              </a:rPr>
              <a:t>принимаемый для исчисления социальных отчислений, </a:t>
            </a:r>
            <a:r>
              <a:rPr lang="ru-RU" sz="1800" b="1" spc="10" dirty="0">
                <a:solidFill>
                  <a:srgbClr val="FFC000"/>
                </a:solidFill>
                <a:effectLst/>
                <a:latin typeface="Times New Roman" panose="02020603050405020304" pitchFamily="18" charset="0"/>
                <a:ea typeface="Times New Roman" panose="02020603050405020304" pitchFamily="18" charset="0"/>
              </a:rPr>
              <a:t>в месяц </a:t>
            </a:r>
            <a:r>
              <a:rPr lang="ru-RU" sz="1800" spc="10" dirty="0">
                <a:solidFill>
                  <a:schemeClr val="bg1"/>
                </a:solidFill>
                <a:effectLst/>
                <a:latin typeface="Times New Roman" panose="02020603050405020304" pitchFamily="18" charset="0"/>
                <a:ea typeface="Times New Roman" panose="02020603050405020304" pitchFamily="18" charset="0"/>
              </a:rPr>
              <a:t>не должен превышать</a:t>
            </a:r>
            <a:r>
              <a:rPr lang="ru-RU" sz="1800" spc="10" dirty="0">
                <a:solidFill>
                  <a:srgbClr val="000000"/>
                </a:solidFill>
                <a:effectLst/>
                <a:latin typeface="Times New Roman" panose="02020603050405020304" pitchFamily="18" charset="0"/>
                <a:ea typeface="Times New Roman" panose="02020603050405020304" pitchFamily="18" charset="0"/>
              </a:rPr>
              <a:t> </a:t>
            </a:r>
            <a:r>
              <a:rPr lang="ru-RU" sz="1800" b="1" spc="10" dirty="0">
                <a:solidFill>
                  <a:srgbClr val="FFC000"/>
                </a:solidFill>
                <a:effectLst/>
                <a:latin typeface="Times New Roman" panose="02020603050405020304" pitchFamily="18" charset="0"/>
                <a:ea typeface="Times New Roman" panose="02020603050405020304" pitchFamily="18" charset="0"/>
              </a:rPr>
              <a:t>7-кратный </a:t>
            </a:r>
            <a:r>
              <a:rPr lang="ru-RU" sz="1800" spc="10" dirty="0">
                <a:solidFill>
                  <a:schemeClr val="bg1"/>
                </a:solidFill>
                <a:effectLst/>
                <a:latin typeface="Times New Roman" panose="02020603050405020304" pitchFamily="18" charset="0"/>
                <a:ea typeface="Times New Roman" panose="02020603050405020304" pitchFamily="18" charset="0"/>
              </a:rPr>
              <a:t>минимальный размер заработной платы </a:t>
            </a:r>
            <a:r>
              <a:rPr lang="ru-RU" sz="1800" i="1" spc="10" dirty="0">
                <a:solidFill>
                  <a:schemeClr val="bg1"/>
                </a:solidFill>
                <a:effectLst/>
                <a:latin typeface="Times New Roman" panose="02020603050405020304" pitchFamily="18" charset="0"/>
                <a:ea typeface="Times New Roman" panose="02020603050405020304" pitchFamily="18" charset="0"/>
              </a:rPr>
              <a:t>(на 2025 г. – </a:t>
            </a:r>
            <a:r>
              <a:rPr lang="ru-RU" b="1" i="1" spc="10" dirty="0">
                <a:solidFill>
                  <a:srgbClr val="FFC000"/>
                </a:solidFill>
                <a:latin typeface="Times New Roman" panose="02020603050405020304" pitchFamily="18" charset="0"/>
                <a:ea typeface="Times New Roman" panose="02020603050405020304" pitchFamily="18" charset="0"/>
              </a:rPr>
              <a:t>595 </a:t>
            </a:r>
            <a:r>
              <a:rPr lang="ru-RU" sz="1800" b="1" i="1" spc="10" dirty="0">
                <a:solidFill>
                  <a:srgbClr val="FFC000"/>
                </a:solidFill>
                <a:effectLst/>
                <a:latin typeface="Times New Roman" panose="02020603050405020304" pitchFamily="18" charset="0"/>
                <a:ea typeface="Times New Roman" panose="02020603050405020304" pitchFamily="18" charset="0"/>
              </a:rPr>
              <a:t>000 тенге</a:t>
            </a:r>
            <a:r>
              <a:rPr lang="ru-RU" sz="1800" i="1" spc="10" dirty="0">
                <a:solidFill>
                  <a:schemeClr val="bg1"/>
                </a:solidFill>
                <a:effectLst/>
                <a:latin typeface="Times New Roman" panose="02020603050405020304" pitchFamily="18" charset="0"/>
                <a:ea typeface="Times New Roman" panose="02020603050405020304" pitchFamily="18" charset="0"/>
              </a:rPr>
              <a:t>), </a:t>
            </a:r>
            <a:r>
              <a:rPr lang="ru-RU" sz="1800" spc="10" dirty="0">
                <a:solidFill>
                  <a:schemeClr val="bg1"/>
                </a:solidFill>
                <a:effectLst/>
                <a:latin typeface="Times New Roman" panose="02020603050405020304" pitchFamily="18" charset="0"/>
                <a:ea typeface="Times New Roman" panose="02020603050405020304" pitchFamily="18" charset="0"/>
              </a:rPr>
              <a:t>установленный на соответствующий финансовый год законом о республиканском бюджете.</a:t>
            </a:r>
            <a:endParaRPr lang="ru-RU" sz="1800" dirty="0">
              <a:solidFill>
                <a:schemeClr val="bg1"/>
              </a:solidFill>
              <a:effectLst/>
              <a:latin typeface="Times New Roman" panose="02020603050405020304" pitchFamily="18" charset="0"/>
              <a:ea typeface="Times New Roman" panose="02020603050405020304" pitchFamily="18" charset="0"/>
            </a:endParaRPr>
          </a:p>
          <a:p>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dirty="0">
                <a:latin typeface="Calibri" panose="020F0502020204030204" pitchFamily="34" charset="0"/>
                <a:ea typeface="Calibri" panose="020F0502020204030204" pitchFamily="34" charset="0"/>
                <a:cs typeface="Times New Roman" panose="02020603050405020304" pitchFamily="18" charset="0"/>
              </a:rPr>
              <a:t>     </a:t>
            </a:r>
            <a:r>
              <a:rPr lang="ru-RU" sz="1800" spc="10" dirty="0">
                <a:solidFill>
                  <a:schemeClr val="bg1"/>
                </a:solidFill>
                <a:effectLst/>
                <a:latin typeface="Times New Roman" panose="02020603050405020304" pitchFamily="18" charset="0"/>
                <a:ea typeface="Calibri" panose="020F0502020204030204" pitchFamily="34" charset="0"/>
              </a:rPr>
              <a:t>В случае, </a:t>
            </a:r>
            <a:r>
              <a:rPr lang="ru-RU" sz="1800" b="1" spc="10" dirty="0">
                <a:solidFill>
                  <a:srgbClr val="FFC000"/>
                </a:solidFill>
                <a:effectLst/>
                <a:latin typeface="Times New Roman" panose="02020603050405020304" pitchFamily="18" charset="0"/>
                <a:ea typeface="Calibri" panose="020F0502020204030204" pitchFamily="34" charset="0"/>
              </a:rPr>
              <a:t>если доход </a:t>
            </a:r>
            <a:r>
              <a:rPr lang="ru-RU" sz="1800" spc="10" dirty="0">
                <a:solidFill>
                  <a:schemeClr val="bg1"/>
                </a:solidFill>
                <a:effectLst/>
                <a:latin typeface="Times New Roman" panose="02020603050405020304" pitchFamily="18" charset="0"/>
                <a:ea typeface="Calibri" panose="020F0502020204030204" pitchFamily="34" charset="0"/>
              </a:rPr>
              <a:t>указанных лиц составляет </a:t>
            </a:r>
            <a:r>
              <a:rPr lang="ru-RU" sz="1800" b="1" spc="10" dirty="0">
                <a:solidFill>
                  <a:srgbClr val="FFC000"/>
                </a:solidFill>
                <a:effectLst/>
                <a:latin typeface="Times New Roman" panose="02020603050405020304" pitchFamily="18" charset="0"/>
                <a:ea typeface="Calibri" panose="020F0502020204030204" pitchFamily="34" charset="0"/>
              </a:rPr>
              <a:t>менее минимального размера заработной платы</a:t>
            </a:r>
            <a:r>
              <a:rPr lang="ru-RU"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800" i="1" spc="10" dirty="0">
                <a:solidFill>
                  <a:schemeClr val="bg1"/>
                </a:solidFill>
                <a:effectLst/>
                <a:latin typeface="Times New Roman" panose="02020603050405020304" pitchFamily="18" charset="0"/>
                <a:ea typeface="Calibri" panose="020F0502020204030204" pitchFamily="34" charset="0"/>
              </a:rPr>
              <a:t> </a:t>
            </a:r>
            <a:r>
              <a:rPr lang="ru-RU" sz="1800" spc="10" dirty="0">
                <a:solidFill>
                  <a:schemeClr val="bg1"/>
                </a:solidFill>
                <a:effectLst/>
                <a:latin typeface="Times New Roman" panose="02020603050405020304" pitchFamily="18" charset="0"/>
                <a:ea typeface="Calibri" panose="020F0502020204030204" pitchFamily="34" charset="0"/>
              </a:rPr>
              <a:t>установленного на соответствующий финансовый год законом о республиканском бюджете, то они уплачивают социальные отчисления в свою пользу</a:t>
            </a:r>
            <a:r>
              <a:rPr lang="ru-RU" sz="1800" spc="10" dirty="0">
                <a:solidFill>
                  <a:schemeClr val="accent6"/>
                </a:solidFill>
                <a:effectLst/>
                <a:latin typeface="Times New Roman" panose="02020603050405020304" pitchFamily="18" charset="0"/>
                <a:ea typeface="Calibri" panose="020F0502020204030204" pitchFamily="34" charset="0"/>
              </a:rPr>
              <a:t> </a:t>
            </a:r>
            <a:r>
              <a:rPr lang="ru-RU" sz="1800" b="1" spc="10" dirty="0">
                <a:solidFill>
                  <a:srgbClr val="FFC000"/>
                </a:solidFill>
                <a:effectLst/>
                <a:latin typeface="Times New Roman" panose="02020603050405020304" pitchFamily="18" charset="0"/>
                <a:ea typeface="Calibri" panose="020F0502020204030204" pitchFamily="34" charset="0"/>
              </a:rPr>
              <a:t>с минимального размера заработной платы </a:t>
            </a:r>
            <a:r>
              <a:rPr lang="ru-RU" sz="1800" spc="10" dirty="0">
                <a:solidFill>
                  <a:schemeClr val="bg1"/>
                </a:solidFill>
                <a:effectLst/>
                <a:latin typeface="Times New Roman" panose="02020603050405020304" pitchFamily="18" charset="0"/>
                <a:ea typeface="Calibri" panose="020F0502020204030204" pitchFamily="34" charset="0"/>
              </a:rPr>
              <a:t>(</a:t>
            </a:r>
            <a:r>
              <a:rPr lang="ru-RU"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 2025 г. 5 % от 85 000 тенге = 4 250  тенге)</a:t>
            </a:r>
            <a:r>
              <a:rPr lang="ru-RU" sz="1800" spc="10" dirty="0">
                <a:solidFill>
                  <a:schemeClr val="bg1"/>
                </a:solidFill>
                <a:effectLst/>
                <a:latin typeface="Times New Roman" panose="02020603050405020304" pitchFamily="18" charset="0"/>
                <a:ea typeface="Calibri" panose="020F0502020204030204" pitchFamily="34" charset="0"/>
              </a:rPr>
              <a:t>, установленного на соответствующий финансовый год законом о республиканском бюджете (пункт 2 статьи 245 СК).</a:t>
            </a:r>
            <a:endParaRPr lang="ru-RU" sz="18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35635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114981" y="1817625"/>
            <a:ext cx="9657443" cy="33527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chemeClr val="bg1"/>
                </a:solidFill>
                <a:latin typeface="Times New Roman" panose="02020603050405020304" pitchFamily="18" charset="0"/>
                <a:cs typeface="Times New Roman" panose="02020603050405020304" pitchFamily="18" charset="0"/>
              </a:rPr>
              <a:t>         </a:t>
            </a:r>
            <a:endParaRPr lang="ru-RU" sz="2000" b="1" dirty="0">
              <a:solidFill>
                <a:srgbClr val="FFC000"/>
              </a:solidFill>
              <a:latin typeface="Times New Roman" panose="02020603050405020304" pitchFamily="18" charset="0"/>
              <a:cs typeface="Times New Roman" panose="02020603050405020304" pitchFamily="18" charset="0"/>
            </a:endParaRPr>
          </a:p>
        </p:txBody>
      </p:sp>
      <p:sp>
        <p:nvSpPr>
          <p:cNvPr id="2" name="object 2"/>
          <p:cNvSpPr txBox="1"/>
          <p:nvPr/>
        </p:nvSpPr>
        <p:spPr>
          <a:xfrm>
            <a:off x="114981" y="1231534"/>
            <a:ext cx="9727519" cy="6187335"/>
          </a:xfrm>
          <a:prstGeom prst="rect">
            <a:avLst/>
          </a:prstGeom>
        </p:spPr>
        <p:txBody>
          <a:bodyPr vert="horz" wrap="square" lIns="0" tIns="0" rIns="0" bIns="0" rtlCol="0">
            <a:spAutoFit/>
          </a:bodyPr>
          <a:lstStyle/>
          <a:p>
            <a:pPr marL="435930">
              <a:lnSpc>
                <a:spcPts val="1999"/>
              </a:lnSpc>
              <a:spcBef>
                <a:spcPts val="1231"/>
              </a:spcBef>
            </a:pPr>
            <a:r>
              <a:rPr lang="ru-RU" sz="1700" dirty="0">
                <a:latin typeface="Times New Roman"/>
                <a:cs typeface="Times New Roman"/>
              </a:rPr>
              <a:t>     Адвокату необходимо учитывать, что НК предъявляются  определенные </a:t>
            </a:r>
            <a:r>
              <a:rPr lang="ru-RU" sz="1700" b="1" dirty="0">
                <a:solidFill>
                  <a:srgbClr val="0070C0"/>
                </a:solidFill>
                <a:latin typeface="Times New Roman"/>
                <a:cs typeface="Times New Roman"/>
              </a:rPr>
              <a:t>требования к составлению и хранению учетной документации. </a:t>
            </a:r>
            <a:r>
              <a:rPr lang="ru-RU" sz="1700" dirty="0">
                <a:latin typeface="Times New Roman"/>
                <a:cs typeface="Times New Roman"/>
              </a:rPr>
              <a:t>Эти требования  содержатся в статье 193 НК.</a:t>
            </a:r>
          </a:p>
          <a:p>
            <a:pPr marL="11976" marR="130539" indent="423954">
              <a:lnSpc>
                <a:spcPct val="95700"/>
              </a:lnSpc>
              <a:spcBef>
                <a:spcPts val="1320"/>
              </a:spcBef>
            </a:pPr>
            <a:r>
              <a:rPr lang="ru-RU" sz="1700" dirty="0">
                <a:solidFill>
                  <a:schemeClr val="bg1"/>
                </a:solidFill>
                <a:latin typeface="Times New Roman"/>
                <a:cs typeface="Times New Roman"/>
              </a:rPr>
              <a:t>Согласно статье 193 НК учетная документация составляется </a:t>
            </a:r>
            <a:r>
              <a:rPr lang="ru-RU" sz="1700" b="1" dirty="0">
                <a:solidFill>
                  <a:srgbClr val="FFC000"/>
                </a:solidFill>
                <a:latin typeface="Times New Roman"/>
                <a:cs typeface="Times New Roman"/>
              </a:rPr>
              <a:t>налогоплательщиком </a:t>
            </a:r>
            <a:r>
              <a:rPr lang="ru-RU" sz="1700" dirty="0">
                <a:solidFill>
                  <a:schemeClr val="bg1"/>
                </a:solidFill>
                <a:latin typeface="Times New Roman"/>
                <a:cs typeface="Times New Roman"/>
              </a:rPr>
              <a:t>(налоговым агентом) на бумажном и (или) электронном носителях  на казахском и (или)  русском языках и </a:t>
            </a:r>
            <a:r>
              <a:rPr lang="ru-RU" sz="1700" b="1" dirty="0">
                <a:solidFill>
                  <a:srgbClr val="FFC000"/>
                </a:solidFill>
                <a:latin typeface="Times New Roman"/>
                <a:cs typeface="Times New Roman"/>
              </a:rPr>
              <a:t>представляется органам налоговой  службы при проведении налоговой проверки. </a:t>
            </a:r>
          </a:p>
          <a:p>
            <a:pPr marL="11976" marR="130539" indent="423954">
              <a:lnSpc>
                <a:spcPct val="95700"/>
              </a:lnSpc>
              <a:spcBef>
                <a:spcPts val="1320"/>
              </a:spcBef>
            </a:pPr>
            <a:r>
              <a:rPr lang="ru-RU" sz="1700" dirty="0">
                <a:solidFill>
                  <a:schemeClr val="bg1"/>
                </a:solidFill>
                <a:latin typeface="Times New Roman"/>
                <a:cs typeface="Times New Roman"/>
              </a:rPr>
              <a:t>При наличии отдельных документов, составленных на  иностранных языках, орган налоговой службы вправе потребовать их перевода на казахский или  русский язык.</a:t>
            </a:r>
          </a:p>
          <a:p>
            <a:pPr marL="11976" marR="130539" indent="423954">
              <a:lnSpc>
                <a:spcPct val="95700"/>
              </a:lnSpc>
              <a:spcBef>
                <a:spcPts val="1320"/>
              </a:spcBef>
            </a:pPr>
            <a:r>
              <a:rPr lang="ru-RU" sz="1700" dirty="0">
                <a:solidFill>
                  <a:schemeClr val="bg1"/>
                </a:solidFill>
                <a:latin typeface="Times New Roman"/>
                <a:cs typeface="Times New Roman"/>
              </a:rPr>
              <a:t>При составлении учетной документации в электронной форме налогоплательщик (налоговый агент)  </a:t>
            </a:r>
            <a:r>
              <a:rPr lang="ru-RU" sz="1700" b="1" dirty="0">
                <a:solidFill>
                  <a:srgbClr val="FFC000"/>
                </a:solidFill>
                <a:latin typeface="Times New Roman"/>
                <a:cs typeface="Times New Roman"/>
              </a:rPr>
              <a:t>обязан </a:t>
            </a:r>
            <a:r>
              <a:rPr lang="ru-RU" sz="1700" dirty="0">
                <a:solidFill>
                  <a:schemeClr val="bg1"/>
                </a:solidFill>
                <a:latin typeface="Times New Roman"/>
                <a:cs typeface="Times New Roman"/>
              </a:rPr>
              <a:t>в ходе налоговой  проверки по требованию должностных лиц налоговых органов  </a:t>
            </a:r>
            <a:r>
              <a:rPr lang="ru-RU" sz="1700" b="1" dirty="0">
                <a:solidFill>
                  <a:srgbClr val="FFC000"/>
                </a:solidFill>
                <a:latin typeface="Times New Roman"/>
                <a:cs typeface="Times New Roman"/>
              </a:rPr>
              <a:t>представить копии такой  документации на бумажных носителях</a:t>
            </a:r>
            <a:r>
              <a:rPr lang="ru-RU" sz="1700" dirty="0">
                <a:solidFill>
                  <a:schemeClr val="bg1"/>
                </a:solidFill>
                <a:latin typeface="Times New Roman"/>
                <a:cs typeface="Times New Roman"/>
              </a:rPr>
              <a:t>, за исключением счетов-фактур, зарегистрированных в информационной системе электронных счетов-фактур (см. подпункт 1) пункта 1статьи 412 НК).</a:t>
            </a:r>
          </a:p>
          <a:p>
            <a:pPr marL="11976" marR="130539" indent="423954">
              <a:lnSpc>
                <a:spcPct val="95700"/>
              </a:lnSpc>
              <a:spcBef>
                <a:spcPts val="1320"/>
              </a:spcBef>
            </a:pPr>
            <a:endParaRPr lang="ru-RU" sz="800" dirty="0">
              <a:solidFill>
                <a:schemeClr val="bg1"/>
              </a:solidFill>
              <a:latin typeface="Times New Roman"/>
              <a:cs typeface="Times New Roman"/>
            </a:endParaRPr>
          </a:p>
          <a:p>
            <a:pPr marL="11976" marR="130539" indent="423954">
              <a:lnSpc>
                <a:spcPct val="95700"/>
              </a:lnSpc>
              <a:spcBef>
                <a:spcPts val="1320"/>
              </a:spcBef>
            </a:pPr>
            <a:endParaRPr lang="ru-RU" sz="800" dirty="0">
              <a:latin typeface="Times New Roman"/>
              <a:cs typeface="Times New Roman"/>
            </a:endParaRPr>
          </a:p>
          <a:p>
            <a:pPr marL="11976" marR="130539" indent="423954"/>
            <a:r>
              <a:rPr lang="ru-RU" sz="1700" dirty="0">
                <a:latin typeface="Times New Roman"/>
                <a:cs typeface="Times New Roman"/>
              </a:rPr>
              <a:t>Учетная документация, относящаяся к объектам налогообложения или объектам, связанным с налогообложением, </a:t>
            </a:r>
            <a:r>
              <a:rPr lang="ru-RU" sz="1700" b="1" dirty="0">
                <a:solidFill>
                  <a:srgbClr val="0070C0"/>
                </a:solidFill>
                <a:latin typeface="Times New Roman"/>
                <a:cs typeface="Times New Roman"/>
              </a:rPr>
              <a:t>хранится</a:t>
            </a:r>
            <a:r>
              <a:rPr lang="ru-RU" sz="1700" dirty="0">
                <a:latin typeface="Times New Roman"/>
                <a:cs typeface="Times New Roman"/>
              </a:rPr>
              <a:t> адвокатом, как налогоплательщиком, </a:t>
            </a:r>
            <a:r>
              <a:rPr lang="ru-RU" sz="1700" b="1" dirty="0">
                <a:solidFill>
                  <a:srgbClr val="0070C0"/>
                </a:solidFill>
                <a:latin typeface="Times New Roman"/>
                <a:cs typeface="Times New Roman"/>
              </a:rPr>
              <a:t>до истечения срока исковой давности</a:t>
            </a:r>
            <a:r>
              <a:rPr lang="ru-RU" sz="1700" dirty="0">
                <a:latin typeface="Times New Roman"/>
                <a:cs typeface="Times New Roman"/>
              </a:rPr>
              <a:t>, установленного статьей 48  НК для каждого вида налога или платежа в бюджет, </a:t>
            </a:r>
            <a:r>
              <a:rPr lang="ru-RU" sz="1700" b="1" dirty="0">
                <a:solidFill>
                  <a:srgbClr val="0070C0"/>
                </a:solidFill>
                <a:latin typeface="Times New Roman"/>
                <a:cs typeface="Times New Roman"/>
              </a:rPr>
              <a:t>но не менее пяти лет.</a:t>
            </a:r>
          </a:p>
          <a:p>
            <a:pPr marL="11976" marR="130539" indent="423954"/>
            <a:r>
              <a:rPr lang="ru-RU" sz="1700" dirty="0">
                <a:latin typeface="Times New Roman"/>
                <a:cs typeface="Times New Roman"/>
              </a:rPr>
              <a:t>Срок хранения учетной документации начинается с налогового периода, следующего за периодом, в котором на основании такой учетной документации исчислено налоговое обязательство, за исключением случаев, предусмотренных пунктами 4 и 5 статьи 193 НК, если установленный ими срок хранения превышает срок, установленный пунктом 3 статьи 193 НК.</a:t>
            </a:r>
            <a:endParaRPr sz="1700" dirty="0">
              <a:latin typeface="Times New Roman"/>
              <a:cs typeface="Times New Roman"/>
            </a:endParaRPr>
          </a:p>
        </p:txBody>
      </p:sp>
      <p:sp>
        <p:nvSpPr>
          <p:cNvPr id="3" name="object 3"/>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40</a:t>
            </a:fld>
            <a:endParaRPr dirty="0"/>
          </a:p>
        </p:txBody>
      </p:sp>
      <p:cxnSp>
        <p:nvCxnSpPr>
          <p:cNvPr id="4" name="Straight Connector 3"/>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p:cNvSpPr txBox="1">
            <a:spLocks/>
          </p:cNvSpPr>
          <p:nvPr/>
        </p:nvSpPr>
        <p:spPr>
          <a:xfrm>
            <a:off x="185056" y="-125962"/>
            <a:ext cx="92764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40</a:t>
            </a:r>
            <a:r>
              <a:rPr lang="en-US" sz="2000" b="1" dirty="0">
                <a:solidFill>
                  <a:schemeClr val="accent1">
                    <a:lumMod val="50000"/>
                  </a:schemeClr>
                </a:solidFill>
                <a:latin typeface="Arial" panose="020B0604020202020204" pitchFamily="34" charset="0"/>
                <a:cs typeface="Arial" panose="020B0604020202020204" pitchFamily="34" charset="0"/>
              </a:rPr>
              <a:t>.</a:t>
            </a:r>
            <a:r>
              <a:rPr lang="ru-RU" sz="2000" b="1" dirty="0">
                <a:solidFill>
                  <a:schemeClr val="accent1">
                    <a:lumMod val="50000"/>
                  </a:schemeClr>
                </a:solidFill>
                <a:latin typeface="Arial" panose="020B0604020202020204" pitchFamily="34" charset="0"/>
                <a:cs typeface="Arial" panose="020B0604020202020204" pitchFamily="34" charset="0"/>
              </a:rPr>
              <a:t> Налоговый учет и учетная документация адвоката – продолжение.</a:t>
            </a:r>
            <a:r>
              <a:rPr lang="en-US" sz="2000" b="1" dirty="0">
                <a:solidFill>
                  <a:schemeClr val="accent1">
                    <a:lumMod val="50000"/>
                  </a:schemeClr>
                </a:solidFill>
                <a:latin typeface="Arial" panose="020B0604020202020204" pitchFamily="34" charset="0"/>
                <a:cs typeface="Arial" panose="020B0604020202020204" pitchFamily="34" charset="0"/>
              </a:rPr>
              <a:t> </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3F719-D80F-3D71-5B95-BEF1688AB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AB26E-7B93-5F69-4636-F1629CDD8596}"/>
              </a:ext>
            </a:extLst>
          </p:cNvPr>
          <p:cNvSpPr>
            <a:spLocks noGrp="1"/>
          </p:cNvSpPr>
          <p:nvPr>
            <p:ph type="ctrTitle"/>
          </p:nvPr>
        </p:nvSpPr>
        <p:spPr>
          <a:xfrm>
            <a:off x="1612900" y="3171825"/>
            <a:ext cx="7010400" cy="914400"/>
          </a:xfrm>
        </p:spPr>
        <p:txBody>
          <a:bodyPr>
            <a:noAutofit/>
          </a:bodyPr>
          <a:lstStyle/>
          <a:p>
            <a:pPr algn="l"/>
            <a:r>
              <a:rPr lang="ru-RU" sz="4000" b="1" dirty="0">
                <a:solidFill>
                  <a:schemeClr val="accent1">
                    <a:lumMod val="50000"/>
                  </a:schemeClr>
                </a:solidFill>
                <a:latin typeface="Arial" panose="020B0604020202020204" pitchFamily="34" charset="0"/>
                <a:cs typeface="Arial" panose="020B0604020202020204" pitchFamily="34" charset="0"/>
              </a:rPr>
              <a:t>СПАСИБО ЗА ВНИМАНИЕ! </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44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057" y="1088441"/>
            <a:ext cx="9650237" cy="6370975"/>
          </a:xfrm>
          <a:prstGeom prst="rect">
            <a:avLst/>
          </a:prstGeom>
        </p:spPr>
        <p:txBody>
          <a:bodyPr vert="horz" wrap="square" lIns="0" tIns="0" rIns="0" bIns="0" rtlCol="0">
            <a:spAutoFit/>
          </a:bodyPr>
          <a:lstStyle/>
          <a:p>
            <a:pPr indent="449580" algn="ctr"/>
            <a:endParaRPr lang="ru-RU" sz="1800" b="1" kern="12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endParaRPr lang="ru-RU" sz="1800" b="1" kern="12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endParaRPr lang="ru-RU"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endParaRPr lang="ru-RU" sz="1800" b="1" kern="12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ctr"/>
            <a:endParaRPr lang="ru-RU" sz="1800" b="1" kern="12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endParaRPr lang="ru-RU" dirty="0">
              <a:latin typeface="Times New Roman"/>
              <a:cs typeface="Times New Roman"/>
            </a:endParaRPr>
          </a:p>
          <a:p>
            <a:pPr indent="449580" algn="just"/>
            <a:endParaRPr lang="ru-RU" dirty="0">
              <a:latin typeface="Times New Roman"/>
              <a:cs typeface="Times New Roman"/>
            </a:endParaRPr>
          </a:p>
          <a:p>
            <a:pPr indent="449580" algn="just"/>
            <a:endParaRPr lang="ru-RU" dirty="0">
              <a:latin typeface="Times New Roman"/>
              <a:cs typeface="Times New Roman"/>
            </a:endParaRPr>
          </a:p>
          <a:p>
            <a:pPr indent="449580" algn="just"/>
            <a:endParaRPr lang="ru-RU" dirty="0">
              <a:latin typeface="Times New Roman"/>
              <a:cs typeface="Times New Roman"/>
            </a:endParaRPr>
          </a:p>
          <a:p>
            <a:pPr indent="449580"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ru-RU" sz="1800" spc="10" dirty="0">
              <a:solidFill>
                <a:srgbClr val="000000"/>
              </a:solidFill>
              <a:effectLst/>
              <a:latin typeface="Times New Roman" panose="02020603050405020304" pitchFamily="18" charset="0"/>
              <a:ea typeface="Times New Roman" panose="02020603050405020304" pitchFamily="18" charset="0"/>
            </a:endParaRPr>
          </a:p>
          <a:p>
            <a:pPr algn="just"/>
            <a:endParaRPr lang="ru-RU" spc="10" dirty="0">
              <a:solidFill>
                <a:srgbClr val="000000"/>
              </a:solidFill>
              <a:latin typeface="Times New Roman" panose="02020603050405020304" pitchFamily="18" charset="0"/>
              <a:ea typeface="Times New Roman" panose="02020603050405020304" pitchFamily="18" charset="0"/>
            </a:endParaRPr>
          </a:p>
          <a:p>
            <a:pPr algn="just"/>
            <a:endParaRPr lang="ru-RU" sz="1800" spc="10" dirty="0">
              <a:solidFill>
                <a:srgbClr val="000000"/>
              </a:solidFill>
              <a:effectLst/>
              <a:latin typeface="Times New Roman" panose="02020603050405020304" pitchFamily="18" charset="0"/>
              <a:ea typeface="Times New Roman" panose="02020603050405020304" pitchFamily="18" charset="0"/>
            </a:endParaRPr>
          </a:p>
          <a:p>
            <a:pPr algn="just"/>
            <a:r>
              <a:rPr lang="ru-RU" sz="1800" spc="10" dirty="0">
                <a:solidFill>
                  <a:srgbClr val="000000"/>
                </a:solidFill>
                <a:effectLst/>
                <a:latin typeface="Times New Roman" panose="02020603050405020304" pitchFamily="18" charset="0"/>
                <a:ea typeface="Times New Roman" panose="02020603050405020304" pitchFamily="18" charset="0"/>
              </a:rPr>
              <a:t>      </a:t>
            </a:r>
          </a:p>
          <a:p>
            <a:r>
              <a:rPr lang="ru-RU" sz="1800" spc="10" dirty="0">
                <a:solidFill>
                  <a:srgbClr val="000000"/>
                </a:solidFill>
                <a:effectLst/>
                <a:latin typeface="Times New Roman" panose="02020603050405020304" pitchFamily="18" charset="0"/>
                <a:ea typeface="Times New Roman" panose="02020603050405020304" pitchFamily="18" charset="0"/>
              </a:rPr>
              <a:t>         Социальные отчисления в Фонд исчисляются и уплачиваются плательщиком </a:t>
            </a:r>
            <a:r>
              <a:rPr lang="ru-RU" sz="1800" b="1" spc="10" dirty="0">
                <a:solidFill>
                  <a:srgbClr val="0070C0"/>
                </a:solidFill>
                <a:effectLst/>
                <a:latin typeface="Times New Roman" panose="02020603050405020304" pitchFamily="18" charset="0"/>
                <a:ea typeface="Times New Roman" panose="02020603050405020304" pitchFamily="18" charset="0"/>
              </a:rPr>
              <a:t>ежемесячно</a:t>
            </a:r>
            <a:r>
              <a:rPr lang="ru-RU" sz="1800" spc="10" dirty="0">
                <a:solidFill>
                  <a:srgbClr val="000000"/>
                </a:solidFill>
                <a:effectLst/>
                <a:latin typeface="Times New Roman" panose="02020603050405020304" pitchFamily="18" charset="0"/>
                <a:ea typeface="Times New Roman" panose="02020603050405020304" pitchFamily="18" charset="0"/>
              </a:rPr>
              <a:t> не позднее </a:t>
            </a:r>
            <a:r>
              <a:rPr lang="ru-RU" sz="1800" b="1" spc="10" dirty="0">
                <a:solidFill>
                  <a:srgbClr val="0070C0"/>
                </a:solidFill>
                <a:effectLst/>
                <a:latin typeface="Times New Roman" panose="02020603050405020304" pitchFamily="18" charset="0"/>
                <a:ea typeface="Times New Roman" panose="02020603050405020304" pitchFamily="18" charset="0"/>
              </a:rPr>
              <a:t>25 числа месяца,</a:t>
            </a:r>
            <a:r>
              <a:rPr lang="ru-RU" sz="1800" spc="10" dirty="0">
                <a:solidFill>
                  <a:srgbClr val="0070C0"/>
                </a:solidFill>
                <a:effectLst/>
                <a:latin typeface="Times New Roman" panose="02020603050405020304" pitchFamily="18" charset="0"/>
                <a:ea typeface="Times New Roman" panose="02020603050405020304" pitchFamily="18" charset="0"/>
              </a:rPr>
              <a:t> </a:t>
            </a:r>
            <a:r>
              <a:rPr lang="ru-RU" sz="1800" spc="10" dirty="0">
                <a:solidFill>
                  <a:srgbClr val="000000"/>
                </a:solidFill>
                <a:effectLst/>
                <a:latin typeface="Times New Roman" panose="02020603050405020304" pitchFamily="18" charset="0"/>
                <a:ea typeface="Times New Roman" panose="02020603050405020304" pitchFamily="18" charset="0"/>
              </a:rPr>
              <a:t>следующего за отчетным, с указанием месяца, за который уплачиваются социальные отчисления, если иное не установлено статьей 246 СК, в порядке, определяемом уполномоченным государственным органом (пункт 1 статьи 246 СК).</a:t>
            </a:r>
            <a:endParaRPr lang="ru-RU" dirty="0">
              <a:latin typeface="Times New Roman"/>
              <a:cs typeface="Times New Roman"/>
            </a:endParaRPr>
          </a:p>
          <a:p>
            <a:pPr algn="just"/>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dirty="0">
              <a:latin typeface="Times New Roman"/>
              <a:cs typeface="Times New Roman"/>
            </a:endParaRPr>
          </a:p>
        </p:txBody>
      </p:sp>
      <p:cxnSp>
        <p:nvCxnSpPr>
          <p:cNvPr id="4" name="Straight Connector 3"/>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p:cNvSpPr txBox="1">
            <a:spLocks/>
          </p:cNvSpPr>
          <p:nvPr/>
        </p:nvSpPr>
        <p:spPr>
          <a:xfrm>
            <a:off x="185057" y="123826"/>
            <a:ext cx="8590643" cy="4910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5.</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Социальный налог и социальные отчисления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5A6227E3-E399-9840-B01D-6C00306BC6F7}"/>
              </a:ext>
            </a:extLst>
          </p:cNvPr>
          <p:cNvSpPr/>
          <p:nvPr/>
        </p:nvSpPr>
        <p:spPr>
          <a:xfrm>
            <a:off x="248506" y="1647824"/>
            <a:ext cx="9365394" cy="28193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ru-RU" sz="1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При исчислении </a:t>
            </a:r>
            <a:r>
              <a:rPr lang="ru-RU"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социальных отчислений </a:t>
            </a:r>
            <a:r>
              <a:rPr lang="ru-RU" sz="1800" b="1" u="sng" kern="1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суммы, исчисленные в тиынах, округляются до 1 тенге, независимо от суммы тиынов </a:t>
            </a:r>
            <a:r>
              <a:rPr lang="ru-RU" sz="1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(пункт 14 Правил № 229)</a:t>
            </a:r>
          </a:p>
          <a:p>
            <a:pPr algn="just">
              <a:lnSpc>
                <a:spcPct val="107000"/>
              </a:lnSpc>
              <a:spcAft>
                <a:spcPts val="800"/>
              </a:spcAft>
            </a:pP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800" b="1" i="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Примеры</a:t>
            </a:r>
            <a:r>
              <a:rPr lang="ru-RU" sz="1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14 114,5 тенге округляется до 14 115 тенге;   12 327,</a:t>
            </a:r>
            <a:r>
              <a:rPr lang="ru-RU" sz="18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ru-RU"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тенге округляется до 12 32</a:t>
            </a:r>
            <a:r>
              <a:rPr lang="ru-RU" sz="18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8</a:t>
            </a:r>
            <a:r>
              <a:rPr lang="ru-RU"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тенге;</a:t>
            </a:r>
            <a:endParaRPr lang="ru-R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2 525,8 тенге округляется до  2  526 тенге;   2 625,</a:t>
            </a:r>
            <a:r>
              <a:rPr lang="ru-RU" sz="18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ru-RU" sz="1800" i="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тенге округляется до 2 62</a:t>
            </a:r>
            <a:r>
              <a:rPr lang="ru-RU" sz="18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6</a:t>
            </a:r>
            <a:r>
              <a:rPr lang="ru-RU"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тенге </a:t>
            </a:r>
          </a:p>
          <a:p>
            <a:pPr>
              <a:lnSpc>
                <a:spcPct val="107000"/>
              </a:lnSpc>
              <a:spcAft>
                <a:spcPts val="800"/>
              </a:spcAft>
            </a:pP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77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85057" y="885824"/>
            <a:ext cx="9352643"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bg1"/>
              </a:solidFill>
            </a:endParaRPr>
          </a:p>
        </p:txBody>
      </p:sp>
      <p:sp>
        <p:nvSpPr>
          <p:cNvPr id="3" name="object 3"/>
          <p:cNvSpPr txBox="1"/>
          <p:nvPr/>
        </p:nvSpPr>
        <p:spPr>
          <a:xfrm>
            <a:off x="311376" y="1114425"/>
            <a:ext cx="9226324" cy="6432530"/>
          </a:xfrm>
          <a:prstGeom prst="rect">
            <a:avLst/>
          </a:prstGeom>
        </p:spPr>
        <p:txBody>
          <a:bodyPr vert="horz" wrap="square" lIns="0" tIns="0" rIns="0" bIns="0" rtlCol="0">
            <a:spAutoFit/>
          </a:bodyPr>
          <a:lstStyle/>
          <a:p>
            <a:pPr marL="435930" algn="ctr"/>
            <a:r>
              <a:rPr lang="ru-RU" b="1" dirty="0">
                <a:solidFill>
                  <a:schemeClr val="bg1"/>
                </a:solidFill>
                <a:latin typeface="Times New Roman"/>
                <a:cs typeface="Times New Roman"/>
              </a:rPr>
              <a:t>А</a:t>
            </a:r>
            <a:r>
              <a:rPr b="1" dirty="0" err="1">
                <a:solidFill>
                  <a:schemeClr val="bg1"/>
                </a:solidFill>
                <a:latin typeface="Times New Roman"/>
                <a:cs typeface="Times New Roman"/>
              </a:rPr>
              <a:t>двокат</a:t>
            </a:r>
            <a:r>
              <a:rPr b="1" dirty="0">
                <a:solidFill>
                  <a:schemeClr val="bg1"/>
                </a:solidFill>
                <a:latin typeface="Times New Roman"/>
                <a:cs typeface="Times New Roman"/>
              </a:rPr>
              <a:t> является </a:t>
            </a:r>
            <a:r>
              <a:rPr b="1" spc="-5" dirty="0" err="1">
                <a:solidFill>
                  <a:schemeClr val="bg1"/>
                </a:solidFill>
                <a:latin typeface="Times New Roman"/>
                <a:cs typeface="Times New Roman"/>
              </a:rPr>
              <a:t>плательщиком</a:t>
            </a:r>
            <a:r>
              <a:rPr b="1" spc="80" dirty="0">
                <a:latin typeface="Times New Roman"/>
                <a:cs typeface="Times New Roman"/>
              </a:rPr>
              <a:t> </a:t>
            </a:r>
            <a:r>
              <a:rPr b="1" u="sng" spc="-5" dirty="0" err="1">
                <a:solidFill>
                  <a:srgbClr val="FFC000"/>
                </a:solidFill>
                <a:latin typeface="Times New Roman"/>
                <a:cs typeface="Times New Roman"/>
              </a:rPr>
              <a:t>социального</a:t>
            </a:r>
            <a:r>
              <a:rPr lang="ru-RU" b="1" u="sng" spc="-5" dirty="0">
                <a:solidFill>
                  <a:srgbClr val="FFC000"/>
                </a:solidFill>
                <a:latin typeface="Times New Roman"/>
                <a:cs typeface="Times New Roman"/>
              </a:rPr>
              <a:t> </a:t>
            </a:r>
            <a:r>
              <a:rPr b="1" u="sng" spc="-424" dirty="0">
                <a:solidFill>
                  <a:srgbClr val="FFC000"/>
                </a:solidFill>
                <a:latin typeface="Times New Roman"/>
                <a:cs typeface="Times New Roman"/>
              </a:rPr>
              <a:t> </a:t>
            </a:r>
            <a:r>
              <a:rPr b="1" u="sng" spc="-5" dirty="0" err="1">
                <a:solidFill>
                  <a:srgbClr val="FFC000"/>
                </a:solidFill>
                <a:latin typeface="Times New Roman"/>
                <a:cs typeface="Times New Roman"/>
              </a:rPr>
              <a:t>налога</a:t>
            </a:r>
            <a:r>
              <a:rPr lang="ru-RU" b="1" u="sng" spc="-5" dirty="0">
                <a:solidFill>
                  <a:srgbClr val="FFC000"/>
                </a:solidFill>
                <a:latin typeface="Times New Roman"/>
                <a:cs typeface="Times New Roman"/>
              </a:rPr>
              <a:t> </a:t>
            </a:r>
          </a:p>
          <a:p>
            <a:pPr marL="435930" algn="ctr"/>
            <a:r>
              <a:rPr lang="ru-RU" b="1" spc="-5" dirty="0">
                <a:solidFill>
                  <a:schemeClr val="bg1"/>
                </a:solidFill>
                <a:latin typeface="Times New Roman"/>
                <a:cs typeface="Times New Roman"/>
              </a:rPr>
              <a:t>(подпункт 2) пункт 1 статьи 482  НК)</a:t>
            </a:r>
            <a:r>
              <a:rPr b="1" spc="-5" dirty="0">
                <a:solidFill>
                  <a:schemeClr val="bg1"/>
                </a:solidFill>
                <a:latin typeface="Times New Roman"/>
                <a:cs typeface="Times New Roman"/>
              </a:rPr>
              <a:t>.</a:t>
            </a:r>
            <a:endParaRPr lang="ru-RU" b="1" spc="-5" dirty="0">
              <a:solidFill>
                <a:schemeClr val="bg1"/>
              </a:solidFill>
              <a:latin typeface="Times New Roman"/>
              <a:cs typeface="Times New Roman"/>
            </a:endParaRPr>
          </a:p>
          <a:p>
            <a:r>
              <a:rPr lang="ru-RU" b="1" dirty="0">
                <a:latin typeface="Times New Roman" panose="02020603050405020304" pitchFamily="18" charset="0"/>
                <a:cs typeface="Times New Roman" panose="02020603050405020304" pitchFamily="18" charset="0"/>
              </a:rPr>
              <a:t>       </a:t>
            </a:r>
          </a:p>
          <a:p>
            <a:r>
              <a:rPr lang="ru-RU" b="1" dirty="0">
                <a:solidFill>
                  <a:srgbClr val="0070C0"/>
                </a:solidFill>
                <a:latin typeface="Times New Roman" panose="02020603050405020304" pitchFamily="18" charset="0"/>
                <a:cs typeface="Times New Roman" panose="02020603050405020304" pitchFamily="18" charset="0"/>
              </a:rPr>
              <a:t>       Объектом</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налогообложения для адвокатов, как лиц, занимающихся частной практикой, является численность работников, включая самих плательщиков,</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т.е.</a:t>
            </a:r>
            <a:r>
              <a:rPr lang="ru-RU" b="1" dirty="0">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адвокатов</a:t>
            </a:r>
            <a:r>
              <a:rPr lang="ru-RU" dirty="0">
                <a:latin typeface="Times New Roman" panose="02020603050405020304" pitchFamily="18" charset="0"/>
                <a:cs typeface="Times New Roman" panose="02020603050405020304" pitchFamily="18" charset="0"/>
              </a:rPr>
              <a:t> (пункт 1 статьи 484 НК). </a:t>
            </a:r>
          </a:p>
          <a:p>
            <a:endParaRPr lang="en-US" sz="800"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Порядок</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исчисления социального налога</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для адвокатов устанавливается пунктом 2 статьи 486 НК. </a:t>
            </a:r>
          </a:p>
          <a:p>
            <a:r>
              <a:rPr lang="ru-RU" dirty="0">
                <a:latin typeface="Times New Roman" panose="02020603050405020304" pitchFamily="18" charset="0"/>
                <a:cs typeface="Times New Roman" panose="02020603050405020304" pitchFamily="18" charset="0"/>
              </a:rPr>
              <a:t>       Необходимо различать понятия </a:t>
            </a:r>
            <a:r>
              <a:rPr lang="ru-RU" b="1" dirty="0">
                <a:latin typeface="Times New Roman" panose="02020603050405020304" pitchFamily="18" charset="0"/>
                <a:cs typeface="Times New Roman" panose="02020603050405020304" pitchFamily="18" charset="0"/>
              </a:rPr>
              <a:t>«ставка налога» </a:t>
            </a:r>
            <a:r>
              <a:rPr lang="ru-RU" dirty="0">
                <a:latin typeface="Times New Roman" panose="02020603050405020304" pitchFamily="18" charset="0"/>
                <a:cs typeface="Times New Roman" panose="02020603050405020304" pitchFamily="18" charset="0"/>
              </a:rPr>
              <a:t>и </a:t>
            </a:r>
            <a:r>
              <a:rPr lang="ru-RU" b="1" dirty="0">
                <a:latin typeface="Times New Roman" panose="02020603050405020304" pitchFamily="18" charset="0"/>
                <a:cs typeface="Times New Roman" panose="02020603050405020304" pitchFamily="18" charset="0"/>
              </a:rPr>
              <a:t>«сумма социального налога».</a:t>
            </a:r>
          </a:p>
          <a:p>
            <a:endParaRPr lang="en-US" sz="800"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b="1" u="sng" dirty="0">
                <a:solidFill>
                  <a:srgbClr val="FF0000"/>
                </a:solidFill>
                <a:latin typeface="Times New Roman" panose="02020603050405020304" pitchFamily="18" charset="0"/>
                <a:cs typeface="Times New Roman" panose="02020603050405020304" pitchFamily="18" charset="0"/>
              </a:rPr>
              <a:t>Ставка налога</a:t>
            </a:r>
            <a:r>
              <a:rPr lang="ru-RU" b="1"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определена в пункте 2 статьи 485 НК, согласно которой адвокаты, как лица, занимающиеся частной практикой, исчисляют социальный налог </a:t>
            </a:r>
            <a:r>
              <a:rPr lang="ru-RU" b="1" dirty="0">
                <a:solidFill>
                  <a:srgbClr val="0070C0"/>
                </a:solidFill>
                <a:latin typeface="Times New Roman" panose="02020603050405020304" pitchFamily="18" charset="0"/>
                <a:cs typeface="Times New Roman" panose="02020603050405020304" pitchFamily="18" charset="0"/>
              </a:rPr>
              <a:t>в 2-кратном размере месячного расчетного показателя</a:t>
            </a:r>
            <a:r>
              <a:rPr lang="ru-RU" dirty="0">
                <a:latin typeface="Times New Roman" panose="02020603050405020304" pitchFamily="18" charset="0"/>
                <a:cs typeface="Times New Roman" panose="02020603050405020304" pitchFamily="18" charset="0"/>
              </a:rPr>
              <a:t>, установленного законом о республиканском бюджете и действующего на дату уплаты</a:t>
            </a:r>
            <a:r>
              <a:rPr lang="ru-RU" i="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b="1" u="sng" dirty="0">
                <a:solidFill>
                  <a:srgbClr val="FF0000"/>
                </a:solidFill>
                <a:latin typeface="Times New Roman" panose="02020603050405020304" pitchFamily="18" charset="0"/>
                <a:cs typeface="Times New Roman" panose="02020603050405020304" pitchFamily="18" charset="0"/>
              </a:rPr>
              <a:t>за себя</a:t>
            </a:r>
            <a:r>
              <a:rPr lang="ru-RU" u="sng" dirty="0">
                <a:solidFill>
                  <a:srgbClr val="FF0000"/>
                </a:solidFill>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(в 2025 году - 7 864 тенге, то есть 3  932 х 2</a:t>
            </a:r>
            <a:r>
              <a:rPr lang="ru-RU" dirty="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ru-RU" b="1" dirty="0">
                <a:solidFill>
                  <a:srgbClr val="0070C0"/>
                </a:solidFill>
                <a:latin typeface="Times New Roman" panose="02020603050405020304" pitchFamily="18" charset="0"/>
                <a:cs typeface="Times New Roman" panose="02020603050405020304" pitchFamily="18" charset="0"/>
              </a:rPr>
              <a:t>       </a:t>
            </a:r>
            <a:r>
              <a:rPr lang="ru-RU" b="1" u="sng" dirty="0">
                <a:solidFill>
                  <a:srgbClr val="FF0000"/>
                </a:solidFill>
                <a:latin typeface="Times New Roman" panose="02020603050405020304" pitchFamily="18" charset="0"/>
                <a:cs typeface="Times New Roman" panose="02020603050405020304" pitchFamily="18" charset="0"/>
              </a:rPr>
              <a:t>Сумма социального налога</a:t>
            </a:r>
            <a:r>
              <a:rPr lang="ru-RU" dirty="0">
                <a:latin typeface="Times New Roman" panose="02020603050405020304" pitchFamily="18" charset="0"/>
                <a:cs typeface="Times New Roman" panose="02020603050405020304" pitchFamily="18" charset="0"/>
              </a:rPr>
              <a:t>, подлежащая уплате в бюджет, </a:t>
            </a:r>
            <a:r>
              <a:rPr lang="ru-RU" b="1" dirty="0">
                <a:latin typeface="Times New Roman" panose="02020603050405020304" pitchFamily="18" charset="0"/>
                <a:cs typeface="Times New Roman" panose="02020603050405020304" pitchFamily="18" charset="0"/>
              </a:rPr>
              <a:t>определяется </a:t>
            </a:r>
            <a:r>
              <a:rPr lang="ru-RU" b="1" u="sng" dirty="0">
                <a:solidFill>
                  <a:srgbClr val="FF0000"/>
                </a:solidFill>
                <a:latin typeface="Times New Roman" panose="02020603050405020304" pitchFamily="18" charset="0"/>
                <a:cs typeface="Times New Roman" panose="02020603050405020304" pitchFamily="18" charset="0"/>
              </a:rPr>
              <a:t>как разница</a:t>
            </a:r>
            <a:r>
              <a:rPr lang="ru-RU" b="1" dirty="0">
                <a:solidFill>
                  <a:srgbClr val="FF0000"/>
                </a:solidFill>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между исчисленным социальным налогом </a:t>
            </a:r>
            <a:r>
              <a:rPr lang="ru-RU" dirty="0">
                <a:latin typeface="Times New Roman" panose="02020603050405020304" pitchFamily="18" charset="0"/>
                <a:cs typeface="Times New Roman" panose="02020603050405020304" pitchFamily="18" charset="0"/>
              </a:rPr>
              <a:t>и </a:t>
            </a:r>
            <a:r>
              <a:rPr lang="ru-RU" b="1" dirty="0">
                <a:solidFill>
                  <a:srgbClr val="0070C0"/>
                </a:solidFill>
                <a:latin typeface="Times New Roman" panose="02020603050405020304" pitchFamily="18" charset="0"/>
                <a:cs typeface="Times New Roman" panose="02020603050405020304" pitchFamily="18" charset="0"/>
              </a:rPr>
              <a:t>суммой социальных отчислений, </a:t>
            </a:r>
            <a:r>
              <a:rPr lang="ru-RU" dirty="0">
                <a:latin typeface="Times New Roman" panose="02020603050405020304" pitchFamily="18" charset="0"/>
                <a:cs typeface="Times New Roman" panose="02020603050405020304" pitchFamily="18" charset="0"/>
              </a:rPr>
              <a:t>исчисленных в соответствии с СК (пункт 3 статьи 486 НК).  </a:t>
            </a:r>
          </a:p>
          <a:p>
            <a:endParaRPr lang="ru-RU" sz="800"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То есть </a:t>
            </a:r>
            <a:r>
              <a:rPr lang="ru-RU" b="1" dirty="0">
                <a:latin typeface="Times New Roman" panose="02020603050405020304" pitchFamily="18" charset="0"/>
                <a:cs typeface="Times New Roman" panose="02020603050405020304" pitchFamily="18" charset="0"/>
              </a:rPr>
              <a:t>2 МРП </a:t>
            </a:r>
            <a:r>
              <a:rPr lang="ru-RU" b="1" u="sng" dirty="0">
                <a:solidFill>
                  <a:srgbClr val="FF0000"/>
                </a:solidFill>
                <a:latin typeface="Times New Roman" panose="02020603050405020304" pitchFamily="18" charset="0"/>
                <a:cs typeface="Times New Roman" panose="02020603050405020304" pitchFamily="18" charset="0"/>
              </a:rPr>
              <a:t>минус</a:t>
            </a:r>
            <a:r>
              <a:rPr lang="ru-RU" b="1" dirty="0">
                <a:solidFill>
                  <a:srgbClr val="FF0000"/>
                </a:solidFill>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сумма социальных отчислений. </a:t>
            </a:r>
          </a:p>
          <a:p>
            <a:endParaRPr lang="ru-RU" sz="800" dirty="0">
              <a:latin typeface="Times New Roman" panose="02020603050405020304" pitchFamily="18" charset="0"/>
              <a:cs typeface="Times New Roman" panose="02020603050405020304" pitchFamily="18" charset="0"/>
            </a:endParaRPr>
          </a:p>
          <a:p>
            <a:r>
              <a:rPr lang="ru-RU"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b="1" u="sng" dirty="0">
                <a:solidFill>
                  <a:srgbClr val="0070C0"/>
                </a:solidFill>
                <a:latin typeface="Times New Roman" panose="02020603050405020304" pitchFamily="18" charset="0"/>
                <a:ea typeface="Calibri" panose="020F0502020204030204" pitchFamily="34" charset="0"/>
              </a:rPr>
              <a:t>При превышении суммы </a:t>
            </a:r>
            <a:r>
              <a:rPr lang="ru-RU" dirty="0">
                <a:solidFill>
                  <a:srgbClr val="000000"/>
                </a:solidFill>
                <a:latin typeface="Times New Roman" panose="02020603050405020304" pitchFamily="18" charset="0"/>
                <a:ea typeface="Calibri" panose="020F0502020204030204" pitchFamily="34" charset="0"/>
              </a:rPr>
              <a:t>исчисленных социальных отчислений в Государственный фонд социального страхования над суммой исчисленного социального налога или равенстве их сумм сумма социального налога, подлежащая уплате в бюджет, </a:t>
            </a:r>
            <a:r>
              <a:rPr lang="ru-RU" b="1" dirty="0">
                <a:solidFill>
                  <a:srgbClr val="0070C0"/>
                </a:solidFill>
                <a:latin typeface="Times New Roman" panose="02020603050405020304" pitchFamily="18" charset="0"/>
                <a:ea typeface="Calibri" panose="020F0502020204030204" pitchFamily="34" charset="0"/>
              </a:rPr>
              <a:t>считается равной нулю </a:t>
            </a:r>
            <a:r>
              <a:rPr lang="ru-RU" dirty="0">
                <a:solidFill>
                  <a:srgbClr val="000000"/>
                </a:solidFill>
                <a:latin typeface="Times New Roman" panose="02020603050405020304" pitchFamily="18" charset="0"/>
                <a:ea typeface="Calibri" panose="020F0502020204030204" pitchFamily="34" charset="0"/>
              </a:rPr>
              <a:t>(статья 486 пункт 3 НК). </a:t>
            </a:r>
            <a:endParaRPr dirty="0">
              <a:latin typeface="Times New Roman"/>
              <a:cs typeface="Times New Roman"/>
            </a:endParaRPr>
          </a:p>
        </p:txBody>
      </p:sp>
      <p:cxnSp>
        <p:nvCxnSpPr>
          <p:cNvPr id="5" name="Straight Connector 4"/>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6" name="Title 1"/>
          <p:cNvSpPr txBox="1">
            <a:spLocks/>
          </p:cNvSpPr>
          <p:nvPr/>
        </p:nvSpPr>
        <p:spPr>
          <a:xfrm>
            <a:off x="185057" y="-125962"/>
            <a:ext cx="85906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6</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Социальный налог и социальные отчисления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65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p:cNvSpPr/>
          <p:nvPr/>
        </p:nvSpPr>
        <p:spPr>
          <a:xfrm>
            <a:off x="282133" y="3378101"/>
            <a:ext cx="9410890" cy="36799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bg1"/>
              </a:solidFill>
            </a:endParaRPr>
          </a:p>
        </p:txBody>
      </p:sp>
      <p:sp>
        <p:nvSpPr>
          <p:cNvPr id="3" name="object 3"/>
          <p:cNvSpPr txBox="1">
            <a:spLocks noGrp="1"/>
          </p:cNvSpPr>
          <p:nvPr>
            <p:ph type="sldNum" sz="quarter" idx="7"/>
          </p:nvPr>
        </p:nvSpPr>
        <p:spPr>
          <a:xfrm>
            <a:off x="9040956" y="6613154"/>
            <a:ext cx="188033" cy="141064"/>
          </a:xfrm>
          <a:prstGeom prst="rect">
            <a:avLst/>
          </a:prstGeom>
        </p:spPr>
        <p:txBody>
          <a:bodyPr vert="horz" wrap="square" lIns="0" tIns="0" rIns="0" bIns="0" rtlCol="0">
            <a:spAutoFit/>
          </a:bodyPr>
          <a:lstStyle/>
          <a:p>
            <a:pPr marL="39521">
              <a:lnSpc>
                <a:spcPts val="1084"/>
              </a:lnSpc>
            </a:pPr>
            <a:fld id="{81D60167-4931-47E6-BA6A-407CBD079E47}" type="slidenum">
              <a:rPr dirty="0"/>
              <a:pPr marL="39521">
                <a:lnSpc>
                  <a:spcPts val="1084"/>
                </a:lnSpc>
              </a:pPr>
              <a:t>7</a:t>
            </a:fld>
            <a:endParaRPr dirty="0"/>
          </a:p>
        </p:txBody>
      </p:sp>
      <p:sp>
        <p:nvSpPr>
          <p:cNvPr id="2" name="object 2"/>
          <p:cNvSpPr txBox="1"/>
          <p:nvPr/>
        </p:nvSpPr>
        <p:spPr>
          <a:xfrm>
            <a:off x="185057" y="981669"/>
            <a:ext cx="9507965" cy="6217087"/>
          </a:xfrm>
          <a:prstGeom prst="rect">
            <a:avLst/>
          </a:prstGeom>
        </p:spPr>
        <p:txBody>
          <a:bodyPr vert="horz" wrap="square" lIns="0" tIns="0" rIns="0" bIns="0" rtlCol="0">
            <a:spAutoFit/>
          </a:bodyPr>
          <a:lstStyle/>
          <a:p>
            <a:pPr indent="446088"/>
            <a:r>
              <a:rPr lang="ru-RU" b="1" dirty="0">
                <a:solidFill>
                  <a:srgbClr val="0070C0"/>
                </a:solidFill>
                <a:latin typeface="Times New Roman" panose="02020603050405020304" pitchFamily="18" charset="0"/>
                <a:ea typeface="Calibri" panose="020F0502020204030204" pitchFamily="34" charset="0"/>
              </a:rPr>
              <a:t>Налоговым периодом </a:t>
            </a:r>
            <a:r>
              <a:rPr lang="ru-RU" dirty="0">
                <a:solidFill>
                  <a:srgbClr val="000000"/>
                </a:solidFill>
                <a:latin typeface="Times New Roman" panose="02020603050405020304" pitchFamily="18" charset="0"/>
                <a:ea typeface="Calibri" panose="020F0502020204030204" pitchFamily="34" charset="0"/>
              </a:rPr>
              <a:t>для исчисления социального налога является </a:t>
            </a:r>
            <a:r>
              <a:rPr lang="ru-RU" b="1" dirty="0">
                <a:solidFill>
                  <a:srgbClr val="0070C0"/>
                </a:solidFill>
                <a:latin typeface="Times New Roman" panose="02020603050405020304" pitchFamily="18" charset="0"/>
                <a:ea typeface="Calibri" panose="020F0502020204030204" pitchFamily="34" charset="0"/>
              </a:rPr>
              <a:t>календарный месяц </a:t>
            </a:r>
            <a:r>
              <a:rPr lang="ru-RU" dirty="0">
                <a:solidFill>
                  <a:srgbClr val="000000"/>
                </a:solidFill>
                <a:latin typeface="Times New Roman" panose="02020603050405020304" pitchFamily="18" charset="0"/>
                <a:ea typeface="Calibri" panose="020F0502020204030204" pitchFamily="34" charset="0"/>
              </a:rPr>
              <a:t>(статья 488 пункт 1 НК). </a:t>
            </a:r>
          </a:p>
          <a:p>
            <a:pPr indent="446088"/>
            <a:endParaRPr lang="ru-RU" dirty="0">
              <a:solidFill>
                <a:srgbClr val="000000"/>
              </a:solidFill>
              <a:latin typeface="Times New Roman" panose="02020603050405020304" pitchFamily="18" charset="0"/>
              <a:ea typeface="Calibri" panose="020F0502020204030204" pitchFamily="34" charset="0"/>
            </a:endParaRPr>
          </a:p>
          <a:p>
            <a:pPr indent="446088"/>
            <a:r>
              <a:rPr lang="ru-RU" sz="1800" dirty="0">
                <a:solidFill>
                  <a:srgbClr val="000000"/>
                </a:solidFill>
                <a:effectLst/>
                <a:latin typeface="Times New Roman" panose="02020603050405020304" pitchFamily="18" charset="0"/>
                <a:ea typeface="Calibri" panose="020F0502020204030204" pitchFamily="34" charset="0"/>
              </a:rPr>
              <a:t>Адвокат </a:t>
            </a:r>
            <a:r>
              <a:rPr lang="ru-RU" sz="1800" b="1" u="sng" dirty="0">
                <a:solidFill>
                  <a:srgbClr val="FF0000"/>
                </a:solidFill>
                <a:effectLst/>
                <a:latin typeface="Times New Roman" panose="02020603050405020304" pitchFamily="18" charset="0"/>
                <a:ea typeface="Calibri" panose="020F0502020204030204" pitchFamily="34" charset="0"/>
              </a:rPr>
              <a:t>не исчисляет и не оплачивает</a:t>
            </a:r>
            <a:r>
              <a:rPr lang="ru-RU" sz="1800" b="1" dirty="0">
                <a:solidFill>
                  <a:srgbClr val="FF0000"/>
                </a:solidFill>
                <a:effectLst/>
                <a:latin typeface="Times New Roman" panose="02020603050405020304" pitchFamily="18" charset="0"/>
                <a:ea typeface="Calibri" panose="020F0502020204030204" pitchFamily="34" charset="0"/>
              </a:rPr>
              <a:t> </a:t>
            </a:r>
            <a:r>
              <a:rPr lang="ru-RU" sz="1800" dirty="0">
                <a:solidFill>
                  <a:srgbClr val="000000"/>
                </a:solidFill>
                <a:effectLst/>
                <a:latin typeface="Times New Roman" panose="02020603050405020304" pitchFamily="18" charset="0"/>
                <a:ea typeface="Calibri" panose="020F0502020204030204" pitchFamily="34" charset="0"/>
              </a:rPr>
              <a:t>социальный налог, если</a:t>
            </a:r>
            <a:r>
              <a:rPr lang="ru-RU" sz="1800" b="1" dirty="0">
                <a:solidFill>
                  <a:srgbClr val="000000"/>
                </a:solidFill>
                <a:effectLst/>
                <a:latin typeface="Times New Roman" panose="02020603050405020304" pitchFamily="18" charset="0"/>
                <a:ea typeface="Calibri" panose="020F0502020204030204" pitchFamily="34" charset="0"/>
              </a:rPr>
              <a:t> </a:t>
            </a:r>
            <a:r>
              <a:rPr lang="ru-RU" sz="1800" b="1" u="sng" dirty="0">
                <a:solidFill>
                  <a:srgbClr val="0070C0"/>
                </a:solidFill>
                <a:effectLst/>
                <a:latin typeface="Times New Roman" panose="02020603050405020304" pitchFamily="18" charset="0"/>
                <a:ea typeface="Calibri" panose="020F0502020204030204" pitchFamily="34" charset="0"/>
              </a:rPr>
              <a:t>не получал</a:t>
            </a:r>
            <a:r>
              <a:rPr lang="ru-RU" sz="1800" b="1" dirty="0">
                <a:solidFill>
                  <a:srgbClr val="0070C0"/>
                </a:solidFill>
                <a:effectLst/>
                <a:latin typeface="Times New Roman" panose="02020603050405020304" pitchFamily="18" charset="0"/>
                <a:ea typeface="Calibri" panose="020F0502020204030204" pitchFamily="34" charset="0"/>
              </a:rPr>
              <a:t> </a:t>
            </a:r>
            <a:r>
              <a:rPr lang="ru-RU" sz="1800" dirty="0">
                <a:solidFill>
                  <a:srgbClr val="000000"/>
                </a:solidFill>
                <a:effectLst/>
                <a:latin typeface="Times New Roman" panose="02020603050405020304" pitchFamily="18" charset="0"/>
                <a:ea typeface="Calibri" panose="020F0502020204030204" pitchFamily="34" charset="0"/>
              </a:rPr>
              <a:t>в отчетном налоговом периоде </a:t>
            </a:r>
            <a:r>
              <a:rPr lang="ru-RU" sz="1800" b="1" u="sng" dirty="0">
                <a:solidFill>
                  <a:srgbClr val="0070C0"/>
                </a:solidFill>
                <a:effectLst/>
                <a:latin typeface="Times New Roman" panose="02020603050405020304" pitchFamily="18" charset="0"/>
                <a:ea typeface="Calibri" panose="020F0502020204030204" pitchFamily="34" charset="0"/>
              </a:rPr>
              <a:t>доход</a:t>
            </a:r>
            <a:r>
              <a:rPr lang="ru-RU" sz="1800" b="1" dirty="0">
                <a:solidFill>
                  <a:srgbClr val="0070C0"/>
                </a:solidFill>
                <a:effectLst/>
                <a:latin typeface="Times New Roman" panose="02020603050405020304" pitchFamily="18" charset="0"/>
                <a:ea typeface="Calibri" panose="020F0502020204030204" pitchFamily="34" charset="0"/>
              </a:rPr>
              <a:t> </a:t>
            </a:r>
            <a:r>
              <a:rPr lang="ru-RU" sz="1800" dirty="0">
                <a:solidFill>
                  <a:srgbClr val="000000"/>
                </a:solidFill>
                <a:effectLst/>
                <a:latin typeface="Times New Roman" panose="02020603050405020304" pitchFamily="18" charset="0"/>
                <a:ea typeface="Calibri" panose="020F0502020204030204" pitchFamily="34" charset="0"/>
              </a:rPr>
              <a:t>(статья 485пункт 2 подпункт 3) НК). </a:t>
            </a:r>
          </a:p>
          <a:p>
            <a:pPr indent="446088"/>
            <a:endParaRPr lang="ru-RU" sz="800" dirty="0">
              <a:solidFill>
                <a:srgbClr val="000000"/>
              </a:solidFill>
              <a:effectLst/>
              <a:latin typeface="Times New Roman" panose="02020603050405020304" pitchFamily="18" charset="0"/>
              <a:ea typeface="Calibri" panose="020F0502020204030204" pitchFamily="34" charset="0"/>
            </a:endParaRPr>
          </a:p>
          <a:p>
            <a:r>
              <a:rPr lang="ru-RU" sz="1800" spc="1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r>
              <a:rPr spc="-5" dirty="0" err="1">
                <a:latin typeface="Times New Roman"/>
                <a:cs typeface="Times New Roman"/>
              </a:rPr>
              <a:t>Уплата</a:t>
            </a:r>
            <a:r>
              <a:rPr spc="-5" dirty="0">
                <a:latin typeface="Times New Roman"/>
                <a:cs typeface="Times New Roman"/>
              </a:rPr>
              <a:t> </a:t>
            </a:r>
            <a:r>
              <a:rPr dirty="0" err="1">
                <a:latin typeface="Times New Roman"/>
                <a:cs typeface="Times New Roman"/>
              </a:rPr>
              <a:t>социального</a:t>
            </a:r>
            <a:r>
              <a:rPr dirty="0">
                <a:latin typeface="Times New Roman"/>
                <a:cs typeface="Times New Roman"/>
              </a:rPr>
              <a:t> </a:t>
            </a:r>
            <a:r>
              <a:rPr dirty="0" err="1">
                <a:latin typeface="Times New Roman"/>
                <a:cs typeface="Times New Roman"/>
              </a:rPr>
              <a:t>налога</a:t>
            </a:r>
            <a:r>
              <a:rPr dirty="0">
                <a:latin typeface="Times New Roman"/>
                <a:cs typeface="Times New Roman"/>
              </a:rPr>
              <a:t> </a:t>
            </a:r>
            <a:r>
              <a:rPr spc="-5" dirty="0" err="1">
                <a:latin typeface="Times New Roman"/>
                <a:cs typeface="Times New Roman"/>
              </a:rPr>
              <a:t>производится</a:t>
            </a:r>
            <a:r>
              <a:rPr spc="-5" dirty="0">
                <a:latin typeface="Times New Roman"/>
                <a:cs typeface="Times New Roman"/>
              </a:rPr>
              <a:t> </a:t>
            </a:r>
            <a:r>
              <a:rPr b="1" dirty="0" err="1">
                <a:solidFill>
                  <a:srgbClr val="0070C0"/>
                </a:solidFill>
                <a:latin typeface="Times New Roman"/>
                <a:cs typeface="Times New Roman"/>
              </a:rPr>
              <a:t>не</a:t>
            </a:r>
            <a:r>
              <a:rPr b="1" dirty="0">
                <a:solidFill>
                  <a:srgbClr val="0070C0"/>
                </a:solidFill>
                <a:latin typeface="Times New Roman"/>
                <a:cs typeface="Times New Roman"/>
              </a:rPr>
              <a:t> </a:t>
            </a:r>
            <a:r>
              <a:rPr b="1" spc="-5" dirty="0" err="1">
                <a:solidFill>
                  <a:srgbClr val="0070C0"/>
                </a:solidFill>
                <a:latin typeface="Times New Roman"/>
                <a:cs typeface="Times New Roman"/>
              </a:rPr>
              <a:t>позднее</a:t>
            </a:r>
            <a:r>
              <a:rPr b="1" spc="-5" dirty="0">
                <a:solidFill>
                  <a:srgbClr val="0070C0"/>
                </a:solidFill>
                <a:latin typeface="Times New Roman"/>
                <a:cs typeface="Times New Roman"/>
              </a:rPr>
              <a:t> </a:t>
            </a:r>
            <a:r>
              <a:rPr b="1" dirty="0">
                <a:solidFill>
                  <a:srgbClr val="0070C0"/>
                </a:solidFill>
                <a:latin typeface="Times New Roman"/>
                <a:cs typeface="Times New Roman"/>
              </a:rPr>
              <a:t>25 </a:t>
            </a:r>
            <a:r>
              <a:rPr b="1" dirty="0" err="1">
                <a:solidFill>
                  <a:srgbClr val="0070C0"/>
                </a:solidFill>
                <a:latin typeface="Times New Roman"/>
                <a:cs typeface="Times New Roman"/>
              </a:rPr>
              <a:t>числа</a:t>
            </a:r>
            <a:r>
              <a:rPr b="1" dirty="0">
                <a:solidFill>
                  <a:srgbClr val="0070C0"/>
                </a:solidFill>
                <a:latin typeface="Times New Roman"/>
                <a:cs typeface="Times New Roman"/>
              </a:rPr>
              <a:t> </a:t>
            </a:r>
            <a:r>
              <a:rPr b="1" spc="-5" dirty="0" err="1">
                <a:solidFill>
                  <a:srgbClr val="0070C0"/>
                </a:solidFill>
                <a:latin typeface="Times New Roman"/>
                <a:cs typeface="Times New Roman"/>
              </a:rPr>
              <a:t>месяца</a:t>
            </a:r>
            <a:r>
              <a:rPr b="1" spc="-5" dirty="0">
                <a:solidFill>
                  <a:srgbClr val="0070C0"/>
                </a:solidFill>
                <a:latin typeface="Times New Roman"/>
                <a:cs typeface="Times New Roman"/>
              </a:rPr>
              <a:t>,</a:t>
            </a:r>
            <a:r>
              <a:rPr lang="ru-RU" b="1" spc="-5" dirty="0">
                <a:solidFill>
                  <a:srgbClr val="0070C0"/>
                </a:solidFill>
                <a:latin typeface="Times New Roman"/>
                <a:cs typeface="Times New Roman"/>
              </a:rPr>
              <a:t> </a:t>
            </a:r>
            <a:r>
              <a:rPr spc="-5" dirty="0" err="1">
                <a:latin typeface="Times New Roman"/>
                <a:cs typeface="Times New Roman"/>
              </a:rPr>
              <a:t>следующего</a:t>
            </a:r>
            <a:r>
              <a:rPr spc="-5" dirty="0">
                <a:latin typeface="Times New Roman"/>
                <a:cs typeface="Times New Roman"/>
              </a:rPr>
              <a:t> </a:t>
            </a:r>
            <a:r>
              <a:rPr dirty="0" err="1">
                <a:latin typeface="Times New Roman"/>
                <a:cs typeface="Times New Roman"/>
              </a:rPr>
              <a:t>за</a:t>
            </a:r>
            <a:r>
              <a:rPr dirty="0">
                <a:latin typeface="Times New Roman"/>
                <a:cs typeface="Times New Roman"/>
              </a:rPr>
              <a:t>  </a:t>
            </a:r>
            <a:r>
              <a:rPr dirty="0" err="1">
                <a:latin typeface="Times New Roman"/>
                <a:cs typeface="Times New Roman"/>
              </a:rPr>
              <a:t>налоговым</a:t>
            </a:r>
            <a:r>
              <a:rPr dirty="0">
                <a:latin typeface="Times New Roman"/>
                <a:cs typeface="Times New Roman"/>
              </a:rPr>
              <a:t> </a:t>
            </a:r>
            <a:r>
              <a:rPr spc="-5" dirty="0" err="1">
                <a:latin typeface="Times New Roman"/>
                <a:cs typeface="Times New Roman"/>
              </a:rPr>
              <a:t>периодом</a:t>
            </a:r>
            <a:r>
              <a:rPr spc="-5" dirty="0">
                <a:latin typeface="Times New Roman"/>
                <a:cs typeface="Times New Roman"/>
              </a:rPr>
              <a:t>, </a:t>
            </a:r>
            <a:r>
              <a:rPr spc="-5" dirty="0" err="1">
                <a:latin typeface="Times New Roman"/>
                <a:cs typeface="Times New Roman"/>
              </a:rPr>
              <a:t>по</a:t>
            </a:r>
            <a:r>
              <a:rPr spc="-5" dirty="0">
                <a:latin typeface="Times New Roman"/>
                <a:cs typeface="Times New Roman"/>
              </a:rPr>
              <a:t> </a:t>
            </a:r>
            <a:r>
              <a:rPr spc="-5" dirty="0" err="1">
                <a:latin typeface="Times New Roman"/>
                <a:cs typeface="Times New Roman"/>
              </a:rPr>
              <a:t>месту</a:t>
            </a:r>
            <a:r>
              <a:rPr spc="-5" dirty="0">
                <a:latin typeface="Times New Roman"/>
                <a:cs typeface="Times New Roman"/>
              </a:rPr>
              <a:t> </a:t>
            </a:r>
            <a:r>
              <a:rPr spc="-5" dirty="0" err="1">
                <a:latin typeface="Times New Roman"/>
                <a:cs typeface="Times New Roman"/>
              </a:rPr>
              <a:t>нахождения</a:t>
            </a:r>
            <a:r>
              <a:rPr spc="-5" dirty="0">
                <a:latin typeface="Times New Roman"/>
                <a:cs typeface="Times New Roman"/>
              </a:rPr>
              <a:t> </a:t>
            </a:r>
            <a:r>
              <a:rPr spc="-5" dirty="0" err="1">
                <a:latin typeface="Times New Roman"/>
                <a:cs typeface="Times New Roman"/>
              </a:rPr>
              <a:t>налогоплательщика</a:t>
            </a:r>
            <a:r>
              <a:rPr spc="-5" dirty="0">
                <a:latin typeface="Times New Roman"/>
                <a:cs typeface="Times New Roman"/>
              </a:rPr>
              <a:t> </a:t>
            </a:r>
            <a:r>
              <a:rPr dirty="0">
                <a:latin typeface="Times New Roman"/>
                <a:cs typeface="Times New Roman"/>
              </a:rPr>
              <a:t>(</a:t>
            </a:r>
            <a:r>
              <a:rPr spc="-5" dirty="0" err="1">
                <a:latin typeface="Times New Roman"/>
                <a:cs typeface="Times New Roman"/>
              </a:rPr>
              <a:t>стать</a:t>
            </a:r>
            <a:r>
              <a:rPr lang="ru-RU" spc="-5" dirty="0">
                <a:latin typeface="Times New Roman"/>
                <a:cs typeface="Times New Roman"/>
              </a:rPr>
              <a:t>я</a:t>
            </a:r>
            <a:r>
              <a:rPr spc="-5" dirty="0">
                <a:latin typeface="Times New Roman"/>
                <a:cs typeface="Times New Roman"/>
              </a:rPr>
              <a:t> </a:t>
            </a:r>
            <a:r>
              <a:rPr lang="ru-RU" spc="-5" dirty="0">
                <a:latin typeface="Times New Roman"/>
                <a:cs typeface="Times New Roman"/>
              </a:rPr>
              <a:t>487 пункт 1</a:t>
            </a:r>
            <a:r>
              <a:rPr spc="99" dirty="0">
                <a:latin typeface="Times New Roman"/>
                <a:cs typeface="Times New Roman"/>
              </a:rPr>
              <a:t> </a:t>
            </a:r>
            <a:r>
              <a:rPr dirty="0">
                <a:latin typeface="Times New Roman"/>
                <a:cs typeface="Times New Roman"/>
              </a:rPr>
              <a:t>НК).</a:t>
            </a:r>
          </a:p>
          <a:p>
            <a:endParaRPr dirty="0">
              <a:latin typeface="Times New Roman"/>
              <a:cs typeface="Times New Roman"/>
            </a:endParaRPr>
          </a:p>
          <a:p>
            <a:pPr marL="435930"/>
            <a:endParaRPr lang="ru-RU" i="1" u="sng" spc="-424" dirty="0">
              <a:solidFill>
                <a:srgbClr val="FFC000"/>
              </a:solidFill>
              <a:latin typeface="Times New Roman"/>
              <a:cs typeface="Times New Roman"/>
            </a:endParaRPr>
          </a:p>
          <a:p>
            <a:pPr marL="435930"/>
            <a:r>
              <a:rPr i="1" u="sng" spc="-424" dirty="0">
                <a:solidFill>
                  <a:srgbClr val="FFC000"/>
                </a:solidFill>
                <a:latin typeface="Times New Roman"/>
                <a:cs typeface="Times New Roman"/>
              </a:rPr>
              <a:t> </a:t>
            </a:r>
            <a:r>
              <a:rPr b="1" i="1" u="sng" spc="-5" dirty="0" err="1">
                <a:solidFill>
                  <a:srgbClr val="FFC000"/>
                </a:solidFill>
                <a:latin typeface="Times New Roman"/>
                <a:cs typeface="Times New Roman"/>
              </a:rPr>
              <a:t>Пример</a:t>
            </a:r>
            <a:r>
              <a:rPr b="1" i="1" u="sng" spc="-5" dirty="0">
                <a:solidFill>
                  <a:srgbClr val="FFC000"/>
                </a:solidFill>
                <a:latin typeface="Times New Roman"/>
                <a:cs typeface="Times New Roman"/>
              </a:rPr>
              <a:t>:</a:t>
            </a:r>
            <a:endParaRPr lang="ru-RU" b="1" i="1" u="sng" spc="-5" dirty="0">
              <a:solidFill>
                <a:srgbClr val="FFC000"/>
              </a:solidFill>
              <a:latin typeface="Times New Roman"/>
              <a:cs typeface="Times New Roman"/>
            </a:endParaRPr>
          </a:p>
          <a:p>
            <a:pPr marL="435930"/>
            <a:endParaRPr i="1" u="sng" dirty="0">
              <a:solidFill>
                <a:srgbClr val="FFC000"/>
              </a:solidFill>
              <a:latin typeface="Times New Roman"/>
              <a:cs typeface="Times New Roman"/>
            </a:endParaRPr>
          </a:p>
          <a:p>
            <a:pPr marL="435930" marR="1935338" indent="54491" algn="just"/>
            <a:r>
              <a:rPr i="1" dirty="0" err="1">
                <a:solidFill>
                  <a:schemeClr val="bg1"/>
                </a:solidFill>
                <a:latin typeface="Times New Roman"/>
                <a:cs typeface="Times New Roman"/>
              </a:rPr>
              <a:t>Доход</a:t>
            </a:r>
            <a:r>
              <a:rPr i="1" dirty="0">
                <a:solidFill>
                  <a:schemeClr val="bg1"/>
                </a:solidFill>
                <a:latin typeface="Times New Roman"/>
                <a:cs typeface="Times New Roman"/>
              </a:rPr>
              <a:t> </a:t>
            </a:r>
            <a:r>
              <a:rPr i="1" spc="-5" dirty="0" err="1">
                <a:solidFill>
                  <a:schemeClr val="bg1"/>
                </a:solidFill>
                <a:latin typeface="Times New Roman"/>
                <a:cs typeface="Times New Roman"/>
              </a:rPr>
              <a:t>адвоката</a:t>
            </a:r>
            <a:r>
              <a:rPr i="1" spc="-5" dirty="0">
                <a:solidFill>
                  <a:schemeClr val="bg1"/>
                </a:solidFill>
                <a:latin typeface="Times New Roman"/>
                <a:cs typeface="Times New Roman"/>
              </a:rPr>
              <a:t> </a:t>
            </a:r>
            <a:r>
              <a:rPr lang="ru-RU" i="1" spc="-5" dirty="0">
                <a:solidFill>
                  <a:schemeClr val="bg1"/>
                </a:solidFill>
                <a:latin typeface="Times New Roman"/>
                <a:cs typeface="Times New Roman"/>
              </a:rPr>
              <a:t>в феврале </a:t>
            </a:r>
            <a:r>
              <a:rPr i="1" dirty="0">
                <a:solidFill>
                  <a:schemeClr val="bg1"/>
                </a:solidFill>
                <a:latin typeface="Times New Roman"/>
                <a:cs typeface="Times New Roman"/>
              </a:rPr>
              <a:t>20</a:t>
            </a:r>
            <a:r>
              <a:rPr lang="ru-RU" i="1" dirty="0">
                <a:solidFill>
                  <a:schemeClr val="bg1"/>
                </a:solidFill>
                <a:latin typeface="Times New Roman"/>
                <a:cs typeface="Times New Roman"/>
              </a:rPr>
              <a:t>25</a:t>
            </a:r>
            <a:r>
              <a:rPr i="1" dirty="0">
                <a:solidFill>
                  <a:schemeClr val="bg1"/>
                </a:solidFill>
                <a:latin typeface="Times New Roman"/>
                <a:cs typeface="Times New Roman"/>
              </a:rPr>
              <a:t> </a:t>
            </a:r>
            <a:r>
              <a:rPr i="1" spc="-5" dirty="0">
                <a:solidFill>
                  <a:schemeClr val="bg1"/>
                </a:solidFill>
                <a:latin typeface="Times New Roman"/>
                <a:cs typeface="Times New Roman"/>
              </a:rPr>
              <a:t>г. </a:t>
            </a:r>
            <a:r>
              <a:rPr i="1" spc="-5" dirty="0" err="1">
                <a:solidFill>
                  <a:schemeClr val="bg1"/>
                </a:solidFill>
                <a:latin typeface="Times New Roman"/>
                <a:cs typeface="Times New Roman"/>
              </a:rPr>
              <a:t>составил</a:t>
            </a:r>
            <a:r>
              <a:rPr i="1" spc="-5" dirty="0">
                <a:solidFill>
                  <a:schemeClr val="bg1"/>
                </a:solidFill>
                <a:latin typeface="Times New Roman"/>
                <a:cs typeface="Times New Roman"/>
              </a:rPr>
              <a:t> </a:t>
            </a:r>
            <a:r>
              <a:rPr lang="ru-RU" i="1" spc="-5" dirty="0">
                <a:solidFill>
                  <a:schemeClr val="bg1"/>
                </a:solidFill>
                <a:latin typeface="Times New Roman"/>
                <a:cs typeface="Times New Roman"/>
              </a:rPr>
              <a:t>85</a:t>
            </a:r>
            <a:r>
              <a:rPr i="1" dirty="0">
                <a:solidFill>
                  <a:schemeClr val="bg1"/>
                </a:solidFill>
                <a:latin typeface="Times New Roman"/>
                <a:cs typeface="Times New Roman"/>
              </a:rPr>
              <a:t> 000 </a:t>
            </a:r>
            <a:r>
              <a:rPr i="1" spc="-5" dirty="0">
                <a:solidFill>
                  <a:schemeClr val="bg1"/>
                </a:solidFill>
                <a:latin typeface="Times New Roman"/>
                <a:cs typeface="Times New Roman"/>
              </a:rPr>
              <a:t>тенге. </a:t>
            </a:r>
            <a:endParaRPr lang="ru-RU" i="1" spc="-5" dirty="0">
              <a:solidFill>
                <a:schemeClr val="bg1"/>
              </a:solidFill>
              <a:latin typeface="Times New Roman"/>
              <a:cs typeface="Times New Roman"/>
            </a:endParaRPr>
          </a:p>
          <a:p>
            <a:pPr marL="435930" marR="1935338" indent="54491" algn="just"/>
            <a:endParaRPr lang="ru-RU" i="1" spc="-5" dirty="0">
              <a:solidFill>
                <a:schemeClr val="bg1"/>
              </a:solidFill>
              <a:latin typeface="Times New Roman"/>
              <a:cs typeface="Times New Roman"/>
            </a:endParaRPr>
          </a:p>
          <a:p>
            <a:pPr marL="435930" marR="1935338" indent="54491" algn="just"/>
            <a:r>
              <a:rPr i="1" spc="-5" dirty="0" err="1">
                <a:solidFill>
                  <a:schemeClr val="bg1"/>
                </a:solidFill>
                <a:latin typeface="Times New Roman"/>
                <a:cs typeface="Times New Roman"/>
              </a:rPr>
              <a:t>Социальные</a:t>
            </a:r>
            <a:r>
              <a:rPr i="1" spc="-5" dirty="0">
                <a:solidFill>
                  <a:schemeClr val="bg1"/>
                </a:solidFill>
                <a:latin typeface="Times New Roman"/>
                <a:cs typeface="Times New Roman"/>
              </a:rPr>
              <a:t> </a:t>
            </a:r>
            <a:r>
              <a:rPr i="1" dirty="0">
                <a:solidFill>
                  <a:schemeClr val="bg1"/>
                </a:solidFill>
                <a:latin typeface="Times New Roman"/>
                <a:cs typeface="Times New Roman"/>
              </a:rPr>
              <a:t>отчисления </a:t>
            </a:r>
            <a:r>
              <a:rPr i="1" spc="-5" dirty="0">
                <a:solidFill>
                  <a:schemeClr val="bg1"/>
                </a:solidFill>
                <a:latin typeface="Times New Roman"/>
                <a:cs typeface="Times New Roman"/>
              </a:rPr>
              <a:t>адвоката </a:t>
            </a:r>
            <a:r>
              <a:rPr i="1" dirty="0" err="1">
                <a:solidFill>
                  <a:schemeClr val="bg1"/>
                </a:solidFill>
                <a:latin typeface="Times New Roman"/>
                <a:cs typeface="Times New Roman"/>
              </a:rPr>
              <a:t>за</a:t>
            </a:r>
            <a:r>
              <a:rPr i="1" dirty="0">
                <a:solidFill>
                  <a:schemeClr val="bg1"/>
                </a:solidFill>
                <a:latin typeface="Times New Roman"/>
                <a:cs typeface="Times New Roman"/>
              </a:rPr>
              <a:t> </a:t>
            </a:r>
            <a:r>
              <a:rPr lang="ru-RU" i="1" dirty="0">
                <a:solidFill>
                  <a:schemeClr val="bg1"/>
                </a:solidFill>
                <a:latin typeface="Times New Roman"/>
                <a:cs typeface="Times New Roman"/>
              </a:rPr>
              <a:t>февраль </a:t>
            </a:r>
            <a:r>
              <a:rPr i="1" dirty="0">
                <a:solidFill>
                  <a:schemeClr val="bg1"/>
                </a:solidFill>
                <a:latin typeface="Times New Roman"/>
                <a:cs typeface="Times New Roman"/>
              </a:rPr>
              <a:t>20</a:t>
            </a:r>
            <a:r>
              <a:rPr lang="ru-RU" i="1" dirty="0">
                <a:solidFill>
                  <a:schemeClr val="bg1"/>
                </a:solidFill>
                <a:latin typeface="Times New Roman"/>
                <a:cs typeface="Times New Roman"/>
              </a:rPr>
              <a:t>25</a:t>
            </a:r>
            <a:r>
              <a:rPr i="1" dirty="0">
                <a:solidFill>
                  <a:schemeClr val="bg1"/>
                </a:solidFill>
                <a:latin typeface="Times New Roman"/>
                <a:cs typeface="Times New Roman"/>
              </a:rPr>
              <a:t> </a:t>
            </a:r>
            <a:r>
              <a:rPr i="1" spc="-5" dirty="0">
                <a:solidFill>
                  <a:schemeClr val="bg1"/>
                </a:solidFill>
                <a:latin typeface="Times New Roman"/>
                <a:cs typeface="Times New Roman"/>
              </a:rPr>
              <a:t>г.</a:t>
            </a:r>
            <a:r>
              <a:rPr lang="ru-RU" i="1" spc="-5" dirty="0">
                <a:solidFill>
                  <a:schemeClr val="bg1"/>
                </a:solidFill>
                <a:latin typeface="Times New Roman"/>
                <a:cs typeface="Times New Roman"/>
              </a:rPr>
              <a:t> = </a:t>
            </a:r>
            <a:r>
              <a:rPr lang="ru-RU" i="1" dirty="0">
                <a:solidFill>
                  <a:schemeClr val="bg1"/>
                </a:solidFill>
                <a:latin typeface="Times New Roman"/>
                <a:cs typeface="Times New Roman"/>
              </a:rPr>
              <a:t>4 250 </a:t>
            </a:r>
            <a:r>
              <a:rPr i="1" spc="-5" dirty="0" err="1">
                <a:solidFill>
                  <a:schemeClr val="bg1"/>
                </a:solidFill>
                <a:latin typeface="Times New Roman"/>
                <a:cs typeface="Times New Roman"/>
              </a:rPr>
              <a:t>тенге</a:t>
            </a:r>
            <a:r>
              <a:rPr lang="ru-RU" i="1" spc="-5" dirty="0">
                <a:solidFill>
                  <a:schemeClr val="bg1"/>
                </a:solidFill>
                <a:latin typeface="Times New Roman"/>
                <a:cs typeface="Times New Roman"/>
              </a:rPr>
              <a:t>  </a:t>
            </a:r>
          </a:p>
          <a:p>
            <a:pPr marL="435930" marR="1935338" indent="54491" algn="just"/>
            <a:r>
              <a:rPr lang="ru-RU" i="1" spc="-5" dirty="0">
                <a:solidFill>
                  <a:schemeClr val="bg1"/>
                </a:solidFill>
                <a:latin typeface="Times New Roman"/>
                <a:cs typeface="Times New Roman"/>
              </a:rPr>
              <a:t>(85 000 х 5%)</a:t>
            </a:r>
            <a:r>
              <a:rPr i="1" spc="-5" dirty="0">
                <a:solidFill>
                  <a:schemeClr val="bg1"/>
                </a:solidFill>
                <a:latin typeface="Times New Roman"/>
                <a:cs typeface="Times New Roman"/>
              </a:rPr>
              <a:t>.</a:t>
            </a:r>
            <a:endParaRPr lang="ru-RU" i="1" spc="-5" dirty="0">
              <a:solidFill>
                <a:schemeClr val="bg1"/>
              </a:solidFill>
              <a:latin typeface="Times New Roman"/>
              <a:cs typeface="Times New Roman"/>
            </a:endParaRPr>
          </a:p>
          <a:p>
            <a:pPr marL="435930" marR="1935338" indent="54491" algn="just"/>
            <a:endParaRPr lang="ru-RU" i="1" spc="-5" dirty="0">
              <a:solidFill>
                <a:schemeClr val="bg1"/>
              </a:solidFill>
              <a:latin typeface="Times New Roman"/>
              <a:cs typeface="Times New Roman"/>
            </a:endParaRPr>
          </a:p>
          <a:p>
            <a:pPr marL="435930" marR="1935338" indent="54491" algn="just" defTabSz="985838">
              <a:tabLst>
                <a:tab pos="8164513" algn="l"/>
              </a:tabLst>
            </a:pPr>
            <a:r>
              <a:rPr lang="ru-RU" b="1" i="1" dirty="0">
                <a:solidFill>
                  <a:srgbClr val="FFC000"/>
                </a:solidFill>
                <a:latin typeface="Times New Roman"/>
                <a:cs typeface="Times New Roman"/>
              </a:rPr>
              <a:t>С</a:t>
            </a:r>
            <a:r>
              <a:rPr b="1" i="1" dirty="0" err="1">
                <a:solidFill>
                  <a:srgbClr val="FFC000"/>
                </a:solidFill>
                <a:latin typeface="Times New Roman"/>
                <a:cs typeface="Times New Roman"/>
              </a:rPr>
              <a:t>умма</a:t>
            </a:r>
            <a:r>
              <a:rPr b="1" i="1" dirty="0">
                <a:solidFill>
                  <a:srgbClr val="FFC000"/>
                </a:solidFill>
                <a:latin typeface="Times New Roman"/>
                <a:cs typeface="Times New Roman"/>
              </a:rPr>
              <a:t>  </a:t>
            </a:r>
            <a:r>
              <a:rPr b="1" i="1" spc="-5" dirty="0">
                <a:solidFill>
                  <a:srgbClr val="FFC000"/>
                </a:solidFill>
                <a:latin typeface="Times New Roman"/>
                <a:cs typeface="Times New Roman"/>
              </a:rPr>
              <a:t>социального налога </a:t>
            </a:r>
            <a:r>
              <a:rPr i="1" spc="-5" dirty="0">
                <a:solidFill>
                  <a:schemeClr val="bg1"/>
                </a:solidFill>
                <a:latin typeface="Times New Roman"/>
                <a:cs typeface="Times New Roman"/>
              </a:rPr>
              <a:t>адвоката </a:t>
            </a:r>
            <a:r>
              <a:rPr i="1" spc="-5" dirty="0" err="1">
                <a:solidFill>
                  <a:schemeClr val="bg1"/>
                </a:solidFill>
                <a:latin typeface="Times New Roman"/>
                <a:cs typeface="Times New Roman"/>
              </a:rPr>
              <a:t>за</a:t>
            </a:r>
            <a:r>
              <a:rPr i="1" spc="-5" dirty="0">
                <a:solidFill>
                  <a:schemeClr val="bg1"/>
                </a:solidFill>
                <a:latin typeface="Times New Roman"/>
                <a:cs typeface="Times New Roman"/>
              </a:rPr>
              <a:t> </a:t>
            </a:r>
            <a:r>
              <a:rPr lang="ru-RU" i="1" spc="-5" dirty="0">
                <a:solidFill>
                  <a:schemeClr val="bg1"/>
                </a:solidFill>
                <a:latin typeface="Times New Roman"/>
                <a:cs typeface="Times New Roman"/>
              </a:rPr>
              <a:t>февраль </a:t>
            </a:r>
            <a:r>
              <a:rPr i="1" dirty="0">
                <a:solidFill>
                  <a:schemeClr val="bg1"/>
                </a:solidFill>
                <a:latin typeface="Times New Roman"/>
                <a:cs typeface="Times New Roman"/>
              </a:rPr>
              <a:t>20</a:t>
            </a:r>
            <a:r>
              <a:rPr lang="ru-RU" i="1" dirty="0">
                <a:solidFill>
                  <a:schemeClr val="bg1"/>
                </a:solidFill>
                <a:latin typeface="Times New Roman"/>
                <a:cs typeface="Times New Roman"/>
              </a:rPr>
              <a:t>25</a:t>
            </a:r>
            <a:r>
              <a:rPr i="1" dirty="0">
                <a:solidFill>
                  <a:schemeClr val="bg1"/>
                </a:solidFill>
                <a:latin typeface="Times New Roman"/>
                <a:cs typeface="Times New Roman"/>
              </a:rPr>
              <a:t> </a:t>
            </a:r>
            <a:r>
              <a:rPr i="1" spc="-5" dirty="0">
                <a:solidFill>
                  <a:schemeClr val="bg1"/>
                </a:solidFill>
                <a:latin typeface="Times New Roman"/>
                <a:cs typeface="Times New Roman"/>
              </a:rPr>
              <a:t>г. </a:t>
            </a:r>
            <a:r>
              <a:rPr lang="ru-RU" i="1" spc="-5" dirty="0">
                <a:solidFill>
                  <a:schemeClr val="bg1"/>
                </a:solidFill>
                <a:latin typeface="Times New Roman"/>
                <a:cs typeface="Times New Roman"/>
              </a:rPr>
              <a:t>составила  </a:t>
            </a:r>
          </a:p>
          <a:p>
            <a:pPr marL="435930" marR="1935338" indent="54491" algn="just" defTabSz="985838">
              <a:tabLst>
                <a:tab pos="8164513" algn="l"/>
              </a:tabLst>
            </a:pPr>
            <a:r>
              <a:rPr lang="ru-RU" b="1" i="1" spc="-5" dirty="0">
                <a:solidFill>
                  <a:srgbClr val="FFC000"/>
                </a:solidFill>
                <a:latin typeface="Times New Roman"/>
                <a:cs typeface="Times New Roman"/>
              </a:rPr>
              <a:t>3 614 тенге. </a:t>
            </a:r>
          </a:p>
          <a:p>
            <a:pPr marL="435930" marR="1935338" indent="54491" algn="just" defTabSz="985838">
              <a:tabLst>
                <a:tab pos="8164513" algn="l"/>
              </a:tabLst>
            </a:pPr>
            <a:endParaRPr lang="ru-RU" i="1" spc="-5" dirty="0">
              <a:solidFill>
                <a:schemeClr val="bg1"/>
              </a:solidFill>
              <a:latin typeface="Times New Roman"/>
              <a:cs typeface="Times New Roman"/>
            </a:endParaRPr>
          </a:p>
          <a:p>
            <a:pPr marL="435930" marR="1935338" indent="54491" algn="just" defTabSz="985838">
              <a:tabLst>
                <a:tab pos="8164513" algn="l"/>
              </a:tabLst>
            </a:pPr>
            <a:r>
              <a:rPr lang="ru-RU" i="1" spc="-5" dirty="0">
                <a:solidFill>
                  <a:schemeClr val="bg1"/>
                </a:solidFill>
                <a:latin typeface="Times New Roman"/>
                <a:cs typeface="Times New Roman"/>
              </a:rPr>
              <a:t>То есть </a:t>
            </a:r>
            <a:r>
              <a:rPr lang="ru-RU" b="1" i="1" spc="-5" dirty="0">
                <a:solidFill>
                  <a:srgbClr val="FFC000"/>
                </a:solidFill>
                <a:latin typeface="Times New Roman"/>
                <a:cs typeface="Times New Roman"/>
              </a:rPr>
              <a:t>2МРП  </a:t>
            </a:r>
            <a:r>
              <a:rPr lang="ru-RU" b="1" i="1" spc="-5" dirty="0">
                <a:solidFill>
                  <a:schemeClr val="bg1"/>
                </a:solidFill>
                <a:latin typeface="Times New Roman"/>
                <a:cs typeface="Times New Roman"/>
              </a:rPr>
              <a:t>минус</a:t>
            </a:r>
            <a:r>
              <a:rPr lang="ru-RU" b="1" i="1" spc="-5" dirty="0">
                <a:solidFill>
                  <a:srgbClr val="FFC000"/>
                </a:solidFill>
                <a:latin typeface="Times New Roman"/>
                <a:cs typeface="Times New Roman"/>
              </a:rPr>
              <a:t>  социальные отчисления</a:t>
            </a:r>
            <a:endParaRPr lang="ru-RU" b="1" i="1" spc="-5" dirty="0">
              <a:solidFill>
                <a:schemeClr val="bg1"/>
              </a:solidFill>
              <a:latin typeface="Times New Roman"/>
              <a:cs typeface="Times New Roman"/>
            </a:endParaRPr>
          </a:p>
          <a:p>
            <a:pPr marL="435930" marR="1935338" indent="54491" algn="just" defTabSz="985838">
              <a:tabLst>
                <a:tab pos="8164513" algn="l"/>
              </a:tabLst>
            </a:pPr>
            <a:r>
              <a:rPr lang="ru-RU" b="1" i="1" spc="-5" dirty="0">
                <a:solidFill>
                  <a:schemeClr val="bg1">
                    <a:lumMod val="95000"/>
                  </a:schemeClr>
                </a:solidFill>
                <a:latin typeface="Times New Roman"/>
                <a:cs typeface="Times New Roman"/>
              </a:rPr>
              <a:t>(7 864 – 4 250 = 3 614 тенге)</a:t>
            </a:r>
            <a:endParaRPr dirty="0">
              <a:solidFill>
                <a:schemeClr val="bg1">
                  <a:lumMod val="95000"/>
                </a:schemeClr>
              </a:solidFill>
              <a:latin typeface="Times New Roman"/>
              <a:cs typeface="Times New Roman"/>
            </a:endParaRPr>
          </a:p>
          <a:p>
            <a:pPr>
              <a:lnSpc>
                <a:spcPct val="100000"/>
              </a:lnSpc>
            </a:pPr>
            <a:endParaRPr dirty="0">
              <a:latin typeface="Times New Roman"/>
              <a:cs typeface="Times New Roman"/>
            </a:endParaRPr>
          </a:p>
        </p:txBody>
      </p:sp>
      <p:cxnSp>
        <p:nvCxnSpPr>
          <p:cNvPr id="4" name="Straight Connector 3"/>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p:cNvSpPr txBox="1">
            <a:spLocks/>
          </p:cNvSpPr>
          <p:nvPr/>
        </p:nvSpPr>
        <p:spPr>
          <a:xfrm>
            <a:off x="185057" y="-125962"/>
            <a:ext cx="85906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7.</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Социальный налог и социальные отчисления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9005" y="1724025"/>
            <a:ext cx="9458118" cy="457199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000" b="1" dirty="0">
              <a:latin typeface="Times New Roman" panose="02020603050405020304" pitchFamily="18" charset="0"/>
              <a:cs typeface="Times New Roman" panose="02020603050405020304" pitchFamily="18" charset="0"/>
            </a:endParaRPr>
          </a:p>
        </p:txBody>
      </p:sp>
      <p:sp>
        <p:nvSpPr>
          <p:cNvPr id="2" name="object 2"/>
          <p:cNvSpPr txBox="1"/>
          <p:nvPr/>
        </p:nvSpPr>
        <p:spPr>
          <a:xfrm>
            <a:off x="169759" y="1038225"/>
            <a:ext cx="9601200" cy="5539978"/>
          </a:xfrm>
          <a:prstGeom prst="rect">
            <a:avLst/>
          </a:prstGeom>
        </p:spPr>
        <p:txBody>
          <a:bodyPr vert="horz" wrap="square" lIns="0" tIns="0" rIns="0" bIns="0" rtlCol="0">
            <a:spAutoFit/>
          </a:bodyPr>
          <a:lstStyle/>
          <a:p>
            <a:pPr marL="11976" marR="4790" indent="423954" algn="just"/>
            <a:r>
              <a:rPr lang="ru-RU" b="1" i="1" dirty="0">
                <a:solidFill>
                  <a:srgbClr val="FFC000"/>
                </a:solidFill>
                <a:latin typeface="Times New Roman"/>
                <a:cs typeface="Times New Roman"/>
              </a:rPr>
              <a:t>     </a:t>
            </a:r>
          </a:p>
          <a:p>
            <a:pPr marL="11976" marR="4790" indent="423954" algn="just"/>
            <a:endParaRPr lang="ru-RU" b="1" i="1" dirty="0">
              <a:solidFill>
                <a:srgbClr val="FFC000"/>
              </a:solidFill>
              <a:latin typeface="Times New Roman"/>
              <a:cs typeface="Times New Roman"/>
            </a:endParaRPr>
          </a:p>
          <a:p>
            <a:pPr marL="11976" marR="4790" indent="423954" algn="just"/>
            <a:endParaRPr lang="ru-RU" b="1" i="1" dirty="0">
              <a:solidFill>
                <a:srgbClr val="FFC000"/>
              </a:solidFill>
              <a:latin typeface="Times New Roman"/>
              <a:cs typeface="Times New Roman"/>
            </a:endParaRPr>
          </a:p>
          <a:p>
            <a:pPr marL="11976" marR="4790" indent="423954" algn="just"/>
            <a:r>
              <a:rPr lang="ru-RU" b="1" i="1" dirty="0">
                <a:solidFill>
                  <a:srgbClr val="FFC000"/>
                </a:solidFill>
                <a:latin typeface="Times New Roman"/>
                <a:cs typeface="Times New Roman"/>
              </a:rPr>
              <a:t>     </a:t>
            </a:r>
          </a:p>
          <a:p>
            <a:pPr marL="11976" marR="4790" indent="423954" algn="just"/>
            <a:r>
              <a:rPr lang="ru-RU" b="1" i="1" dirty="0">
                <a:solidFill>
                  <a:srgbClr val="FFC000"/>
                </a:solidFill>
                <a:latin typeface="Times New Roman"/>
                <a:cs typeface="Times New Roman"/>
              </a:rPr>
              <a:t>     </a:t>
            </a:r>
            <a:r>
              <a:rPr lang="ru-RU" b="1" i="1" u="sng" dirty="0">
                <a:solidFill>
                  <a:srgbClr val="FFC000"/>
                </a:solidFill>
                <a:latin typeface="Times New Roman"/>
                <a:cs typeface="Times New Roman"/>
              </a:rPr>
              <a:t>Пример:</a:t>
            </a:r>
          </a:p>
          <a:p>
            <a:pPr marL="11976" marR="4790" indent="423954" algn="just"/>
            <a:endParaRPr lang="ru-RU" b="1" i="1" u="sng" dirty="0">
              <a:solidFill>
                <a:srgbClr val="FFC000"/>
              </a:solidFill>
              <a:latin typeface="Times New Roman"/>
              <a:cs typeface="Times New Roman"/>
            </a:endParaRPr>
          </a:p>
          <a:p>
            <a:pPr marL="11976" marR="4790" indent="423954" algn="just"/>
            <a:r>
              <a:rPr lang="ru-RU" i="1" dirty="0">
                <a:solidFill>
                  <a:schemeClr val="bg1"/>
                </a:solidFill>
                <a:latin typeface="Times New Roman"/>
                <a:cs typeface="Times New Roman"/>
              </a:rPr>
              <a:t>     Доход </a:t>
            </a:r>
            <a:r>
              <a:rPr lang="ru-RU" i="1" spc="-5" dirty="0">
                <a:solidFill>
                  <a:schemeClr val="bg1"/>
                </a:solidFill>
                <a:latin typeface="Times New Roman"/>
                <a:cs typeface="Times New Roman"/>
              </a:rPr>
              <a:t>адвоката в  январе </a:t>
            </a:r>
            <a:r>
              <a:rPr lang="ru-RU" i="1" dirty="0">
                <a:solidFill>
                  <a:schemeClr val="bg1"/>
                </a:solidFill>
                <a:latin typeface="Times New Roman"/>
                <a:cs typeface="Times New Roman"/>
              </a:rPr>
              <a:t>2025 </a:t>
            </a:r>
            <a:r>
              <a:rPr lang="ru-RU" i="1" spc="-5" dirty="0">
                <a:solidFill>
                  <a:schemeClr val="bg1"/>
                </a:solidFill>
                <a:latin typeface="Times New Roman"/>
                <a:cs typeface="Times New Roman"/>
              </a:rPr>
              <a:t>г. составил 20 </a:t>
            </a:r>
            <a:r>
              <a:rPr lang="ru-RU" i="1" dirty="0">
                <a:solidFill>
                  <a:schemeClr val="bg1"/>
                </a:solidFill>
                <a:latin typeface="Times New Roman"/>
                <a:cs typeface="Times New Roman"/>
              </a:rPr>
              <a:t>000 </a:t>
            </a:r>
            <a:r>
              <a:rPr lang="ru-RU" i="1" spc="-5" dirty="0">
                <a:solidFill>
                  <a:schemeClr val="bg1"/>
                </a:solidFill>
                <a:latin typeface="Times New Roman"/>
                <a:cs typeface="Times New Roman"/>
              </a:rPr>
              <a:t>тенге.  То есть  менее МРЗП </a:t>
            </a:r>
          </a:p>
          <a:p>
            <a:pPr marL="11976" marR="4790" indent="423954" algn="just"/>
            <a:r>
              <a:rPr lang="ru-RU" i="1" spc="-5" dirty="0">
                <a:solidFill>
                  <a:schemeClr val="bg1"/>
                </a:solidFill>
                <a:latin typeface="Times New Roman"/>
                <a:cs typeface="Times New Roman"/>
              </a:rPr>
              <a:t>в 2025 г. </a:t>
            </a:r>
          </a:p>
          <a:p>
            <a:pPr marL="11976" marR="4790" indent="423954" algn="just"/>
            <a:endParaRPr lang="ru-RU" i="1" spc="-5" dirty="0">
              <a:solidFill>
                <a:schemeClr val="bg1"/>
              </a:solidFill>
              <a:latin typeface="Times New Roman"/>
              <a:cs typeface="Times New Roman"/>
            </a:endParaRPr>
          </a:p>
          <a:p>
            <a:pPr marL="11976" marR="4790" indent="423954" algn="just"/>
            <a:r>
              <a:rPr lang="ru-RU" i="1" spc="-5" dirty="0">
                <a:solidFill>
                  <a:schemeClr val="bg1"/>
                </a:solidFill>
                <a:latin typeface="Times New Roman"/>
                <a:cs typeface="Times New Roman"/>
              </a:rPr>
              <a:t>     Поэтому адвокат уплатил социальные отчисления за январь 2025 г. </a:t>
            </a:r>
            <a:r>
              <a:rPr lang="ru-RU" b="1" i="1" spc="-5" dirty="0">
                <a:solidFill>
                  <a:srgbClr val="FFC000"/>
                </a:solidFill>
                <a:latin typeface="Times New Roman"/>
                <a:cs typeface="Times New Roman"/>
              </a:rPr>
              <a:t>в свою пользу </a:t>
            </a:r>
          </a:p>
          <a:p>
            <a:pPr marL="11976" marR="4790" indent="423954" algn="just"/>
            <a:r>
              <a:rPr lang="ru-RU" i="1" spc="-5" dirty="0">
                <a:solidFill>
                  <a:schemeClr val="bg1"/>
                </a:solidFill>
                <a:latin typeface="Times New Roman"/>
                <a:cs typeface="Times New Roman"/>
              </a:rPr>
              <a:t>с МРЗП (</a:t>
            </a:r>
            <a:r>
              <a:rPr lang="ru-RU" b="1" i="1" spc="-5" dirty="0">
                <a:solidFill>
                  <a:srgbClr val="FFC000"/>
                </a:solidFill>
                <a:latin typeface="Times New Roman"/>
                <a:cs typeface="Times New Roman"/>
              </a:rPr>
              <a:t>85 000 тенге</a:t>
            </a:r>
            <a:r>
              <a:rPr lang="ru-RU" i="1" spc="-5" dirty="0">
                <a:solidFill>
                  <a:schemeClr val="bg1"/>
                </a:solidFill>
                <a:latin typeface="Times New Roman"/>
                <a:cs typeface="Times New Roman"/>
              </a:rPr>
              <a:t>), а </a:t>
            </a:r>
            <a:r>
              <a:rPr lang="ru-RU" b="1" i="1" spc="-5" dirty="0">
                <a:solidFill>
                  <a:srgbClr val="FFC000"/>
                </a:solidFill>
                <a:latin typeface="Times New Roman"/>
                <a:cs typeface="Times New Roman"/>
              </a:rPr>
              <a:t>не с 20 000 тенге </a:t>
            </a:r>
            <a:r>
              <a:rPr lang="ru-RU" i="1" spc="-5" dirty="0">
                <a:solidFill>
                  <a:schemeClr val="bg1"/>
                </a:solidFill>
                <a:latin typeface="Times New Roman"/>
                <a:cs typeface="Times New Roman"/>
              </a:rPr>
              <a:t>(пункт 2 статьи 245 СК). </a:t>
            </a:r>
          </a:p>
          <a:p>
            <a:pPr marL="11976" marR="4790" indent="423954" algn="just"/>
            <a:endParaRPr lang="ru-RU" i="1" spc="-5" dirty="0">
              <a:solidFill>
                <a:schemeClr val="bg1"/>
              </a:solidFill>
              <a:latin typeface="Times New Roman"/>
              <a:cs typeface="Times New Roman"/>
            </a:endParaRPr>
          </a:p>
          <a:p>
            <a:pPr marL="11976" marR="4790" indent="423954" algn="just"/>
            <a:r>
              <a:rPr lang="ru-RU" i="1" spc="-5" dirty="0">
                <a:solidFill>
                  <a:schemeClr val="bg1"/>
                </a:solidFill>
                <a:latin typeface="Times New Roman"/>
                <a:cs typeface="Times New Roman"/>
              </a:rPr>
              <a:t>     Это 5 % от 85 000 тенге,  т.е. 4 250 тенге.</a:t>
            </a:r>
          </a:p>
          <a:p>
            <a:pPr marL="435930" algn="just"/>
            <a:r>
              <a:rPr lang="ru-RU" i="1" dirty="0">
                <a:solidFill>
                  <a:schemeClr val="bg1"/>
                </a:solidFill>
                <a:latin typeface="Times New Roman"/>
                <a:cs typeface="Times New Roman"/>
              </a:rPr>
              <a:t>     </a:t>
            </a:r>
          </a:p>
          <a:p>
            <a:pPr marL="435930" algn="just"/>
            <a:r>
              <a:rPr lang="ru-RU" i="1" dirty="0">
                <a:solidFill>
                  <a:schemeClr val="bg1"/>
                </a:solidFill>
                <a:latin typeface="Times New Roman"/>
                <a:cs typeface="Times New Roman"/>
              </a:rPr>
              <a:t>    </a:t>
            </a:r>
            <a:r>
              <a:rPr lang="ru-RU" i="1" spc="10" dirty="0">
                <a:solidFill>
                  <a:schemeClr val="bg1"/>
                </a:solidFill>
                <a:latin typeface="Times New Roman" panose="02020603050405020304" pitchFamily="18" charset="0"/>
                <a:cs typeface="Times New Roman"/>
              </a:rPr>
              <a:t> </a:t>
            </a:r>
            <a:r>
              <a:rPr lang="ru-RU" i="1" spc="-5" dirty="0">
                <a:solidFill>
                  <a:schemeClr val="bg1"/>
                </a:solidFill>
                <a:latin typeface="Times New Roman"/>
                <a:cs typeface="Times New Roman"/>
              </a:rPr>
              <a:t>Социальный налог адвоката = </a:t>
            </a:r>
            <a:r>
              <a:rPr lang="ru-RU" i="1" dirty="0">
                <a:solidFill>
                  <a:schemeClr val="bg1"/>
                </a:solidFill>
                <a:latin typeface="Times New Roman" panose="02020603050405020304" pitchFamily="18" charset="0"/>
                <a:cs typeface="Times New Roman" panose="02020603050405020304" pitchFamily="18" charset="0"/>
              </a:rPr>
              <a:t>2 МРП </a:t>
            </a:r>
            <a:r>
              <a:rPr lang="ru-RU" b="1" i="1" u="sng" dirty="0">
                <a:solidFill>
                  <a:srgbClr val="FFC000"/>
                </a:solidFill>
                <a:latin typeface="Times New Roman" panose="02020603050405020304" pitchFamily="18" charset="0"/>
                <a:cs typeface="Times New Roman" panose="02020603050405020304" pitchFamily="18" charset="0"/>
              </a:rPr>
              <a:t>минус</a:t>
            </a:r>
            <a:r>
              <a:rPr lang="ru-RU" i="1" dirty="0">
                <a:solidFill>
                  <a:schemeClr val="bg1"/>
                </a:solidFill>
                <a:latin typeface="Times New Roman" panose="02020603050405020304" pitchFamily="18" charset="0"/>
                <a:cs typeface="Times New Roman" panose="02020603050405020304" pitchFamily="18" charset="0"/>
              </a:rPr>
              <a:t> сумма социальных отчислений, </a:t>
            </a:r>
          </a:p>
          <a:p>
            <a:pPr marL="435930" algn="just"/>
            <a:r>
              <a:rPr lang="ru-RU" i="1" dirty="0">
                <a:solidFill>
                  <a:schemeClr val="bg1"/>
                </a:solidFill>
                <a:latin typeface="Times New Roman" panose="02020603050405020304" pitchFamily="18" charset="0"/>
                <a:cs typeface="Times New Roman" panose="02020603050405020304" pitchFamily="18" charset="0"/>
              </a:rPr>
              <a:t>т.е. 7 864 –  4 250 = 3 614.</a:t>
            </a:r>
          </a:p>
          <a:p>
            <a:pPr marL="435930" algn="just"/>
            <a:endParaRPr lang="ru-RU" b="1" dirty="0">
              <a:solidFill>
                <a:schemeClr val="bg1"/>
              </a:solidFill>
              <a:latin typeface="Times New Roman" panose="02020603050405020304" pitchFamily="18" charset="0"/>
              <a:cs typeface="Times New Roman" panose="02020603050405020304" pitchFamily="18" charset="0"/>
            </a:endParaRPr>
          </a:p>
          <a:p>
            <a:pPr marL="435930" algn="just"/>
            <a:r>
              <a:rPr lang="ru-RU" b="1" i="1" dirty="0">
                <a:solidFill>
                  <a:schemeClr val="bg1"/>
                </a:solidFill>
                <a:latin typeface="Times New Roman" panose="02020603050405020304" pitchFamily="18" charset="0"/>
                <a:cs typeface="Times New Roman" panose="02020603050405020304" pitchFamily="18" charset="0"/>
              </a:rPr>
              <a:t>     </a:t>
            </a:r>
            <a:r>
              <a:rPr lang="ru-RU" i="1" dirty="0">
                <a:solidFill>
                  <a:schemeClr val="bg1"/>
                </a:solidFill>
                <a:latin typeface="Times New Roman" panose="02020603050405020304" pitchFamily="18" charset="0"/>
                <a:cs typeface="Times New Roman" panose="02020603050405020304" pitchFamily="18" charset="0"/>
              </a:rPr>
              <a:t>Социальный налог адвоката за январь 2025 г. составил </a:t>
            </a:r>
            <a:r>
              <a:rPr lang="ru-RU" b="1" i="1" dirty="0">
                <a:solidFill>
                  <a:srgbClr val="FFC000"/>
                </a:solidFill>
                <a:latin typeface="Times New Roman" panose="02020603050405020304" pitchFamily="18" charset="0"/>
                <a:cs typeface="Times New Roman" panose="02020603050405020304" pitchFamily="18" charset="0"/>
              </a:rPr>
              <a:t>3 614 тенге</a:t>
            </a:r>
          </a:p>
          <a:p>
            <a:pPr marL="435930" algn="just"/>
            <a:endParaRPr lang="ru-RU" b="1" i="1" dirty="0">
              <a:solidFill>
                <a:srgbClr val="FFC000"/>
              </a:solidFill>
              <a:latin typeface="Times New Roman" panose="02020603050405020304" pitchFamily="18" charset="0"/>
              <a:cs typeface="Times New Roman" panose="02020603050405020304" pitchFamily="18" charset="0"/>
            </a:endParaRPr>
          </a:p>
          <a:p>
            <a:pPr marL="435930" algn="just"/>
            <a:endParaRPr dirty="0">
              <a:latin typeface="Times New Roman"/>
              <a:cs typeface="Times New Roman"/>
            </a:endParaRPr>
          </a:p>
        </p:txBody>
      </p:sp>
      <p:cxnSp>
        <p:nvCxnSpPr>
          <p:cNvPr id="4" name="Straight Connector 3"/>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p:cNvSpPr txBox="1">
            <a:spLocks/>
          </p:cNvSpPr>
          <p:nvPr/>
        </p:nvSpPr>
        <p:spPr>
          <a:xfrm>
            <a:off x="185057" y="123824"/>
            <a:ext cx="8590643" cy="4910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8.</a:t>
            </a:r>
            <a:r>
              <a:rPr lang="en-US" sz="2000" b="1" dirty="0">
                <a:solidFill>
                  <a:schemeClr val="accent1">
                    <a:lumMod val="50000"/>
                  </a:schemeClr>
                </a:solidFill>
                <a:latin typeface="Arial" panose="020B0604020202020204" pitchFamily="34" charset="0"/>
                <a:cs typeface="Arial" panose="020B0604020202020204" pitchFamily="34" charset="0"/>
              </a:rPr>
              <a:t> </a:t>
            </a:r>
            <a:r>
              <a:rPr lang="ru-RU" sz="2000" b="1" dirty="0">
                <a:solidFill>
                  <a:schemeClr val="accent1">
                    <a:lumMod val="50000"/>
                  </a:schemeClr>
                </a:solidFill>
                <a:latin typeface="Arial" panose="020B0604020202020204" pitchFamily="34" charset="0"/>
                <a:cs typeface="Arial" panose="020B0604020202020204" pitchFamily="34" charset="0"/>
              </a:rPr>
              <a:t>Социальный налог  и социальные отчисления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DD97-49A0-E2B3-3F16-C742D1BE805F}"/>
            </a:ext>
          </a:extLst>
        </p:cNvPr>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15AB8B77-2792-1739-809D-88F28559C93C}"/>
              </a:ext>
            </a:extLst>
          </p:cNvPr>
          <p:cNvSpPr/>
          <p:nvPr/>
        </p:nvSpPr>
        <p:spPr>
          <a:xfrm>
            <a:off x="185057" y="5381625"/>
            <a:ext cx="9581243" cy="14471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Когда при расчете по этой формуле в итоге </a:t>
            </a:r>
            <a:r>
              <a:rPr lang="ru-RU" sz="20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получается </a:t>
            </a:r>
            <a:r>
              <a:rPr lang="ru-RU" sz="2000" b="1" u="sng"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нуль</a:t>
            </a:r>
            <a:r>
              <a:rPr lang="ru-RU" sz="20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или </a:t>
            </a:r>
            <a:r>
              <a:rPr lang="ru-RU" sz="2000" b="1" u="sng"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отрицательная сумма</a:t>
            </a:r>
            <a:r>
              <a:rPr lang="ru-RU" sz="20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то сумма социального налога считается </a:t>
            </a:r>
            <a:r>
              <a:rPr lang="ru-RU" sz="20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равной</a:t>
            </a:r>
            <a:r>
              <a:rPr lang="ru-RU"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нулю</a:t>
            </a:r>
            <a:r>
              <a:rPr lang="ru-RU" sz="20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23F6D185-AAEC-03C3-BA26-E09D68B1F5E8}"/>
              </a:ext>
            </a:extLst>
          </p:cNvPr>
          <p:cNvSpPr txBox="1">
            <a:spLocks noGrp="1"/>
          </p:cNvSpPr>
          <p:nvPr>
            <p:ph type="sldNum" sz="quarter" idx="7"/>
          </p:nvPr>
        </p:nvSpPr>
        <p:spPr>
          <a:xfrm>
            <a:off x="9895767" y="7421786"/>
            <a:ext cx="188033" cy="141064"/>
          </a:xfrm>
          <a:prstGeom prst="rect">
            <a:avLst/>
          </a:prstGeom>
        </p:spPr>
        <p:txBody>
          <a:bodyPr vert="horz" wrap="square" lIns="0" tIns="0" rIns="0" bIns="0" rtlCol="0">
            <a:spAutoFit/>
          </a:bodyPr>
          <a:lstStyle/>
          <a:p>
            <a:pPr marL="106587">
              <a:lnSpc>
                <a:spcPts val="1084"/>
              </a:lnSpc>
            </a:pPr>
            <a:fld id="{81D60167-4931-47E6-BA6A-407CBD079E47}" type="slidenum">
              <a:rPr dirty="0"/>
              <a:pPr marL="106587">
                <a:lnSpc>
                  <a:spcPts val="1084"/>
                </a:lnSpc>
              </a:pPr>
              <a:t>9</a:t>
            </a:fld>
            <a:endParaRPr dirty="0"/>
          </a:p>
        </p:txBody>
      </p:sp>
      <p:sp>
        <p:nvSpPr>
          <p:cNvPr id="2" name="object 2">
            <a:extLst>
              <a:ext uri="{FF2B5EF4-FFF2-40B4-BE49-F238E27FC236}">
                <a16:creationId xmlns:a16="http://schemas.microsoft.com/office/drawing/2014/main" id="{1721E9FE-CD68-CEF3-0ECF-155EBCC2ECE4}"/>
              </a:ext>
            </a:extLst>
          </p:cNvPr>
          <p:cNvSpPr txBox="1"/>
          <p:nvPr/>
        </p:nvSpPr>
        <p:spPr>
          <a:xfrm>
            <a:off x="393700" y="962025"/>
            <a:ext cx="9067800" cy="531812"/>
          </a:xfrm>
          <a:prstGeom prst="rect">
            <a:avLst/>
          </a:prstGeom>
        </p:spPr>
        <p:txBody>
          <a:bodyPr vert="horz" wrap="square" lIns="0" tIns="0" rIns="0" bIns="0" rtlCol="0">
            <a:spAutoFit/>
          </a:bodyPr>
          <a:lstStyle/>
          <a:p>
            <a:pPr marL="11976" marR="99402" indent="423954" algn="just">
              <a:lnSpc>
                <a:spcPct val="95700"/>
              </a:lnSpc>
              <a:spcBef>
                <a:spcPts val="5"/>
              </a:spcBef>
            </a:pPr>
            <a:endParaRPr lang="ru-RU" u="heavy" spc="-424" dirty="0">
              <a:solidFill>
                <a:srgbClr val="4F81BC"/>
              </a:solidFill>
              <a:latin typeface="Times New Roman"/>
              <a:cs typeface="Times New Roman"/>
            </a:endParaRPr>
          </a:p>
          <a:p>
            <a:pPr marL="11976" marR="99402" indent="423954" algn="just">
              <a:lnSpc>
                <a:spcPct val="95700"/>
              </a:lnSpc>
              <a:spcBef>
                <a:spcPts val="5"/>
              </a:spcBef>
            </a:pPr>
            <a:endParaRPr lang="ru-RU" u="heavy" spc="-424" dirty="0">
              <a:solidFill>
                <a:srgbClr val="4F81BC"/>
              </a:solidFill>
              <a:latin typeface="Times New Roman"/>
              <a:cs typeface="Times New Roman"/>
            </a:endParaRPr>
          </a:p>
        </p:txBody>
      </p:sp>
      <p:cxnSp>
        <p:nvCxnSpPr>
          <p:cNvPr id="4" name="Straight Connector 3">
            <a:extLst>
              <a:ext uri="{FF2B5EF4-FFF2-40B4-BE49-F238E27FC236}">
                <a16:creationId xmlns:a16="http://schemas.microsoft.com/office/drawing/2014/main" id="{D2468953-2A20-207D-E491-397A065BA5FF}"/>
              </a:ext>
            </a:extLst>
          </p:cNvPr>
          <p:cNvCxnSpPr/>
          <p:nvPr/>
        </p:nvCxnSpPr>
        <p:spPr>
          <a:xfrm>
            <a:off x="0" y="885825"/>
            <a:ext cx="10083800" cy="0"/>
          </a:xfrm>
          <a:prstGeom prst="line">
            <a:avLst/>
          </a:prstGeom>
          <a:ln w="6350"/>
        </p:spPr>
        <p:style>
          <a:lnRef idx="3">
            <a:schemeClr val="accent5"/>
          </a:lnRef>
          <a:fillRef idx="0">
            <a:schemeClr val="accent5"/>
          </a:fillRef>
          <a:effectRef idx="2">
            <a:schemeClr val="accent5"/>
          </a:effectRef>
          <a:fontRef idx="minor">
            <a:schemeClr val="tx1"/>
          </a:fontRef>
        </p:style>
      </p:cxnSp>
      <p:sp>
        <p:nvSpPr>
          <p:cNvPr id="5" name="Title 1">
            <a:extLst>
              <a:ext uri="{FF2B5EF4-FFF2-40B4-BE49-F238E27FC236}">
                <a16:creationId xmlns:a16="http://schemas.microsoft.com/office/drawing/2014/main" id="{8364549F-AF90-BCF3-0449-5D46BD7A7DDC}"/>
              </a:ext>
            </a:extLst>
          </p:cNvPr>
          <p:cNvSpPr txBox="1">
            <a:spLocks/>
          </p:cNvSpPr>
          <p:nvPr/>
        </p:nvSpPr>
        <p:spPr>
          <a:xfrm>
            <a:off x="185057" y="-125962"/>
            <a:ext cx="8590643" cy="740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000" b="1" dirty="0">
                <a:solidFill>
                  <a:schemeClr val="accent1">
                    <a:lumMod val="50000"/>
                  </a:schemeClr>
                </a:solidFill>
                <a:latin typeface="Arial" panose="020B0604020202020204" pitchFamily="34" charset="0"/>
                <a:cs typeface="Arial" panose="020B0604020202020204" pitchFamily="34" charset="0"/>
              </a:rPr>
              <a:t>9. Социальный налог и социальные отчисления – продолжение.</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4D64CA5-2066-23FF-393E-ACFDB111630E}"/>
              </a:ext>
            </a:extLst>
          </p:cNvPr>
          <p:cNvSpPr txBox="1"/>
          <p:nvPr/>
        </p:nvSpPr>
        <p:spPr>
          <a:xfrm>
            <a:off x="341745" y="954851"/>
            <a:ext cx="9348355" cy="4031873"/>
          </a:xfrm>
          <a:prstGeom prst="rect">
            <a:avLst/>
          </a:prstGeom>
          <a:noFill/>
        </p:spPr>
        <p:txBody>
          <a:bodyPr wrap="square">
            <a:spAutoFit/>
          </a:bodyPr>
          <a:lstStyle/>
          <a:p>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Таким образом, из изложенного следует, что </a:t>
            </a:r>
            <a:r>
              <a:rPr lang="ru-RU"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социальный налог исчисляется и уплачивается адвокатом</a:t>
            </a:r>
            <a:r>
              <a:rPr lang="ru-RU" dirty="0">
                <a:effectLst/>
                <a:latin typeface="Times New Roman" panose="02020603050405020304" pitchFamily="18" charset="0"/>
                <a:ea typeface="Calibri" panose="020F0502020204030204" pitchFamily="34" charset="0"/>
                <a:cs typeface="Times New Roman" panose="02020603050405020304" pitchFamily="18" charset="0"/>
              </a:rPr>
              <a:t> только в том случае, если у адвоката в расчетном месяце  </a:t>
            </a:r>
            <a:r>
              <a:rPr lang="ru-RU"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был доход</a:t>
            </a:r>
            <a:r>
              <a:rPr lang="ru-RU"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ru-RU"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ru-RU" dirty="0">
                <a:effectLst/>
                <a:latin typeface="Times New Roman" panose="02020603050405020304" pitchFamily="18" charset="0"/>
                <a:ea typeface="Calibri" panose="020F0502020204030204" pitchFamily="34" charset="0"/>
                <a:cs typeface="Times New Roman" panose="02020603050405020304" pitchFamily="18" charset="0"/>
              </a:rPr>
              <a:t>         Если </a:t>
            </a:r>
            <a:r>
              <a:rPr lang="ru-RU"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дохода</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 адвоката в расчетном месяце </a:t>
            </a:r>
            <a:r>
              <a:rPr lang="ru-RU"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не было</a:t>
            </a:r>
            <a:r>
              <a:rPr lang="ru-RU"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то социальный налог </a:t>
            </a:r>
            <a:r>
              <a:rPr lang="ru-RU"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не исчисляется и </a:t>
            </a:r>
            <a:r>
              <a:rPr lang="ru-RU"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не уплачивается</a:t>
            </a:r>
            <a:r>
              <a:rPr lang="ru-RU"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ru-RU"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ru-RU" dirty="0">
                <a:effectLst/>
                <a:latin typeface="Times New Roman" panose="02020603050405020304" pitchFamily="18" charset="0"/>
                <a:ea typeface="Calibri" panose="020F0502020204030204" pitchFamily="34" charset="0"/>
                <a:cs typeface="Times New Roman" panose="02020603050405020304" pitchFamily="18" charset="0"/>
              </a:rPr>
              <a:t>         В случае, если у адвоката был доход, то социальный налог рассчитывается следующим образом: </a:t>
            </a:r>
          </a:p>
          <a:p>
            <a:pPr algn="ctr"/>
            <a:r>
              <a:rPr lang="ru-RU"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МРП  </a:t>
            </a:r>
            <a:r>
              <a:rPr lang="ru-RU" sz="20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минус</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сумма социальных отчислений</a:t>
            </a:r>
          </a:p>
          <a:p>
            <a:pPr algn="ctr"/>
            <a:r>
              <a:rPr lang="ru-RU"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i="1" dirty="0">
                <a:effectLst/>
                <a:latin typeface="Times New Roman" panose="02020603050405020304" pitchFamily="18" charset="0"/>
                <a:ea typeface="Calibri" panose="020F0502020204030204" pitchFamily="34" charset="0"/>
                <a:cs typeface="Times New Roman" panose="02020603050405020304" pitchFamily="18" charset="0"/>
              </a:rPr>
              <a:t>(2МРП - СО)</a:t>
            </a:r>
          </a:p>
        </p:txBody>
      </p:sp>
    </p:spTree>
    <p:extLst>
      <p:ext uri="{BB962C8B-B14F-4D97-AF65-F5344CB8AC3E}">
        <p14:creationId xmlns:p14="http://schemas.microsoft.com/office/powerpoint/2010/main" val="3354744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9826</TotalTime>
  <Words>6147</Words>
  <Application>Microsoft Office PowerPoint</Application>
  <PresentationFormat>Произвольный</PresentationFormat>
  <Paragraphs>488</Paragraphs>
  <Slides>41</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41</vt:i4>
      </vt:variant>
    </vt:vector>
  </HeadingPairs>
  <TitlesOfParts>
    <vt:vector size="47" baseType="lpstr">
      <vt:lpstr>Aptos</vt:lpstr>
      <vt:lpstr>Arial</vt:lpstr>
      <vt:lpstr>Calibri</vt:lpstr>
      <vt:lpstr>Courier New</vt:lpstr>
      <vt:lpstr>Times New Roman</vt:lpstr>
      <vt:lpstr>Office Theme</vt:lpstr>
      <vt:lpstr>Актуальные вопросы по налогам и другим обязательным платежам адвокатов в 2025 году.  Часть II.  Социальные отчисления, социальный налог, ОПВ, ОПВР, взносы ОСМС.  Налоговый учет и учетная документация адвоката.  Вебинар 5 апреля 2025 года. Адвокат Коллегии адвокатов города Астана Акатова Сауле Баршановна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28. Налоговый учет и учетная документация адвоката - продолжение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 налогам и другим обязательным платежам в бюджет</dc:title>
  <dc:creator>Акатова Сауле</dc:creator>
  <cp:lastModifiedBy>Сауле Акатова</cp:lastModifiedBy>
  <cp:revision>1033</cp:revision>
  <dcterms:created xsi:type="dcterms:W3CDTF">2017-02-14T20:06:15Z</dcterms:created>
  <dcterms:modified xsi:type="dcterms:W3CDTF">2025-04-05T03:29:36Z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2017-02-15T00:00:00Z</vt:filetime>
  </property>
  <property fmtid="{D5CDD505-2E9C-101B-9397-08002B2CF9AE}" pid="3" name="Creator">
    <vt:lpwstr>Microsoft® Word 2013</vt:lpwstr>
  </property>
  <property fmtid="{D5CDD505-2E9C-101B-9397-08002B2CF9AE}" pid="4" name="LastSaved">
    <vt:filetime>2017-02-14T00:00:00Z</vt:filetime>
  </property>
</Properties>
</file>