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401" r:id="rId2"/>
    <p:sldId id="256" r:id="rId3"/>
    <p:sldId id="443" r:id="rId4"/>
    <p:sldId id="445" r:id="rId5"/>
    <p:sldId id="442" r:id="rId6"/>
    <p:sldId id="444" r:id="rId7"/>
    <p:sldId id="259" r:id="rId8"/>
    <p:sldId id="448" r:id="rId9"/>
    <p:sldId id="449" r:id="rId10"/>
    <p:sldId id="450" r:id="rId11"/>
    <p:sldId id="451" r:id="rId12"/>
    <p:sldId id="260" r:id="rId13"/>
    <p:sldId id="257" r:id="rId14"/>
    <p:sldId id="402" r:id="rId15"/>
    <p:sldId id="403" r:id="rId16"/>
    <p:sldId id="258" r:id="rId17"/>
    <p:sldId id="404" r:id="rId18"/>
    <p:sldId id="405" r:id="rId19"/>
    <p:sldId id="406" r:id="rId20"/>
    <p:sldId id="409" r:id="rId21"/>
    <p:sldId id="410" r:id="rId22"/>
    <p:sldId id="414" r:id="rId23"/>
    <p:sldId id="411" r:id="rId24"/>
    <p:sldId id="413" r:id="rId25"/>
    <p:sldId id="415" r:id="rId26"/>
    <p:sldId id="416" r:id="rId27"/>
    <p:sldId id="417" r:id="rId28"/>
    <p:sldId id="418" r:id="rId29"/>
    <p:sldId id="420" r:id="rId30"/>
    <p:sldId id="421" r:id="rId31"/>
    <p:sldId id="422" r:id="rId32"/>
    <p:sldId id="425" r:id="rId33"/>
    <p:sldId id="426" r:id="rId34"/>
    <p:sldId id="427" r:id="rId35"/>
    <p:sldId id="428" r:id="rId36"/>
    <p:sldId id="423" r:id="rId37"/>
    <p:sldId id="424" r:id="rId38"/>
    <p:sldId id="429" r:id="rId39"/>
    <p:sldId id="430" r:id="rId40"/>
    <p:sldId id="431" r:id="rId41"/>
    <p:sldId id="432" r:id="rId42"/>
    <p:sldId id="452" r:id="rId43"/>
    <p:sldId id="290" r:id="rId44"/>
  </p:sldIdLst>
  <p:sldSz cx="10083800" cy="7562850"/>
  <p:notesSz cx="10693400" cy="75628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710C430E-F6A9-4FCF-915A-0E1CD612455D}">
          <p14:sldIdLst>
            <p14:sldId id="401"/>
            <p14:sldId id="256"/>
            <p14:sldId id="443"/>
            <p14:sldId id="445"/>
            <p14:sldId id="442"/>
            <p14:sldId id="444"/>
            <p14:sldId id="259"/>
            <p14:sldId id="448"/>
            <p14:sldId id="449"/>
            <p14:sldId id="450"/>
            <p14:sldId id="451"/>
            <p14:sldId id="260"/>
            <p14:sldId id="257"/>
            <p14:sldId id="402"/>
            <p14:sldId id="403"/>
            <p14:sldId id="258"/>
            <p14:sldId id="404"/>
            <p14:sldId id="405"/>
            <p14:sldId id="406"/>
            <p14:sldId id="409"/>
            <p14:sldId id="410"/>
            <p14:sldId id="414"/>
            <p14:sldId id="411"/>
            <p14:sldId id="413"/>
            <p14:sldId id="415"/>
            <p14:sldId id="416"/>
            <p14:sldId id="417"/>
            <p14:sldId id="418"/>
            <p14:sldId id="420"/>
            <p14:sldId id="421"/>
            <p14:sldId id="422"/>
            <p14:sldId id="425"/>
            <p14:sldId id="426"/>
            <p14:sldId id="427"/>
            <p14:sldId id="428"/>
            <p14:sldId id="423"/>
            <p14:sldId id="424"/>
            <p14:sldId id="429"/>
            <p14:sldId id="430"/>
            <p14:sldId id="431"/>
            <p14:sldId id="432"/>
            <p14:sldId id="452"/>
            <p14:sldId id="29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03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04" autoAdjust="0"/>
    <p:restoredTop sz="90887" autoAdjust="0"/>
  </p:normalViewPr>
  <p:slideViewPr>
    <p:cSldViewPr>
      <p:cViewPr varScale="1">
        <p:scale>
          <a:sx n="92" d="100"/>
          <a:sy n="92" d="100"/>
        </p:scale>
        <p:origin x="1908" y="90"/>
      </p:cViewPr>
      <p:guideLst>
        <p:guide orient="horz" pos="2880"/>
        <p:guide pos="203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633913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057900" y="0"/>
            <a:ext cx="4632325" cy="3794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EAFEDE-B73C-4A5D-8ACB-2554C9E73409}" type="datetimeFigureOut">
              <a:rPr lang="ru-RU" smtClean="0"/>
              <a:t>06.04.2025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646488" y="946150"/>
            <a:ext cx="3400425" cy="2551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069975" y="3640138"/>
            <a:ext cx="8553450" cy="29781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7183438"/>
            <a:ext cx="4633913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057900" y="7183438"/>
            <a:ext cx="4632325" cy="379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661A5-2628-424B-8914-666145905BD1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01462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61A5-2628-424B-8914-666145905BD1}" type="slidenum">
              <a:rPr lang="ru-RU" smtClean="0"/>
              <a:t>32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38590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EE5B7-AA84-1ACA-6C24-4D54C06898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C62617C2-1D06-E093-025C-837AF83225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BD8087F-A5FA-A004-253D-465F94DA4E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9EEA196-4041-9C2B-3220-77F2D7AD2D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1661A5-2628-424B-8914-666145905BD1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7985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6285" y="2344483"/>
            <a:ext cx="857123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5196"/>
            <a:ext cx="70586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04190" y="1739456"/>
            <a:ext cx="43864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93157" y="1739456"/>
            <a:ext cx="4386453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4/6/2025</a:t>
            </a:fld>
            <a:endParaRPr lang="en-US" dirty="0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4/6/2025</a:t>
            </a:fld>
            <a:endParaRPr lang="en-US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4/6/2025</a:t>
            </a:fld>
            <a:endParaRPr lang="en-US" dirty="0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04190" y="302514"/>
            <a:ext cx="90754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04190" y="1739456"/>
            <a:ext cx="90754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428492" y="7033450"/>
            <a:ext cx="322681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dirty="0"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04190" y="7033450"/>
            <a:ext cx="231927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4/6/2025</a:t>
            </a:fld>
            <a:endParaRPr lang="en-US" dirty="0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87513" y="6784341"/>
            <a:ext cx="199400" cy="4231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37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06587">
              <a:lnSpc>
                <a:spcPts val="1084"/>
              </a:lnSpc>
            </a:pPr>
            <a:fld id="{81D60167-4931-47E6-BA6A-407CBD079E47}" type="slidenum">
              <a:rPr lang="en-US" smtClean="0"/>
              <a:pPr marL="106587">
                <a:lnSpc>
                  <a:spcPts val="1084"/>
                </a:lnSpc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31140">
        <a:defRPr>
          <a:latin typeface="+mn-lt"/>
          <a:ea typeface="+mn-ea"/>
          <a:cs typeface="+mn-cs"/>
        </a:defRPr>
      </a:lvl2pPr>
      <a:lvl3pPr marL="862279">
        <a:defRPr>
          <a:latin typeface="+mn-lt"/>
          <a:ea typeface="+mn-ea"/>
          <a:cs typeface="+mn-cs"/>
        </a:defRPr>
      </a:lvl3pPr>
      <a:lvl4pPr marL="1293419">
        <a:defRPr>
          <a:latin typeface="+mn-lt"/>
          <a:ea typeface="+mn-ea"/>
          <a:cs typeface="+mn-cs"/>
        </a:defRPr>
      </a:lvl4pPr>
      <a:lvl5pPr marL="1724558">
        <a:defRPr>
          <a:latin typeface="+mn-lt"/>
          <a:ea typeface="+mn-ea"/>
          <a:cs typeface="+mn-cs"/>
        </a:defRPr>
      </a:lvl5pPr>
      <a:lvl6pPr marL="2155698">
        <a:defRPr>
          <a:latin typeface="+mn-lt"/>
          <a:ea typeface="+mn-ea"/>
          <a:cs typeface="+mn-cs"/>
        </a:defRPr>
      </a:lvl6pPr>
      <a:lvl7pPr marL="2586838">
        <a:defRPr>
          <a:latin typeface="+mn-lt"/>
          <a:ea typeface="+mn-ea"/>
          <a:cs typeface="+mn-cs"/>
        </a:defRPr>
      </a:lvl7pPr>
      <a:lvl8pPr marL="3017977">
        <a:defRPr>
          <a:latin typeface="+mn-lt"/>
          <a:ea typeface="+mn-ea"/>
          <a:cs typeface="+mn-cs"/>
        </a:defRPr>
      </a:lvl8pPr>
      <a:lvl9pPr marL="3449117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31140">
        <a:defRPr>
          <a:latin typeface="+mn-lt"/>
          <a:ea typeface="+mn-ea"/>
          <a:cs typeface="+mn-cs"/>
        </a:defRPr>
      </a:lvl2pPr>
      <a:lvl3pPr marL="862279">
        <a:defRPr>
          <a:latin typeface="+mn-lt"/>
          <a:ea typeface="+mn-ea"/>
          <a:cs typeface="+mn-cs"/>
        </a:defRPr>
      </a:lvl3pPr>
      <a:lvl4pPr marL="1293419">
        <a:defRPr>
          <a:latin typeface="+mn-lt"/>
          <a:ea typeface="+mn-ea"/>
          <a:cs typeface="+mn-cs"/>
        </a:defRPr>
      </a:lvl4pPr>
      <a:lvl5pPr marL="1724558">
        <a:defRPr>
          <a:latin typeface="+mn-lt"/>
          <a:ea typeface="+mn-ea"/>
          <a:cs typeface="+mn-cs"/>
        </a:defRPr>
      </a:lvl5pPr>
      <a:lvl6pPr marL="2155698">
        <a:defRPr>
          <a:latin typeface="+mn-lt"/>
          <a:ea typeface="+mn-ea"/>
          <a:cs typeface="+mn-cs"/>
        </a:defRPr>
      </a:lvl6pPr>
      <a:lvl7pPr marL="2586838">
        <a:defRPr>
          <a:latin typeface="+mn-lt"/>
          <a:ea typeface="+mn-ea"/>
          <a:cs typeface="+mn-cs"/>
        </a:defRPr>
      </a:lvl7pPr>
      <a:lvl8pPr marL="3017977">
        <a:defRPr>
          <a:latin typeface="+mn-lt"/>
          <a:ea typeface="+mn-ea"/>
          <a:cs typeface="+mn-cs"/>
        </a:defRPr>
      </a:lvl8pPr>
      <a:lvl9pPr marL="3449117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8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081278" cy="75628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Рисунок 6" descr="Изображение выглядит как человек, одежда, Деловой человек, Белый воротнич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6A758A-5DF9-D641-3FAD-95CE0DFF55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03" r="10484" b="-2"/>
          <a:stretch/>
        </p:blipFill>
        <p:spPr>
          <a:xfrm>
            <a:off x="2086200" y="10"/>
            <a:ext cx="7997600" cy="7562840"/>
          </a:xfrm>
          <a:prstGeom prst="rect">
            <a:avLst/>
          </a:prstGeom>
        </p:spPr>
      </p:pic>
      <p:sp>
        <p:nvSpPr>
          <p:cNvPr id="24" name="Rectangle 20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844979" cy="756285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7571" y="819856"/>
            <a:ext cx="3286321" cy="4866569"/>
          </a:xfrm>
          <a:noFill/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2700" b="1" kern="1200" dirty="0" err="1">
                <a:solidFill>
                  <a:schemeClr val="tx1"/>
                </a:solidFill>
              </a:rPr>
              <a:t>Актуальные</a:t>
            </a:r>
            <a:r>
              <a:rPr lang="en-US" sz="2700" b="1" kern="1200" dirty="0">
                <a:solidFill>
                  <a:schemeClr val="tx1"/>
                </a:solidFill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</a:rPr>
              <a:t>вопросы</a:t>
            </a:r>
            <a:r>
              <a:rPr lang="en-US" sz="2700" b="1" kern="1200" dirty="0">
                <a:solidFill>
                  <a:schemeClr val="tx1"/>
                </a:solidFill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</a:rPr>
              <a:t>по</a:t>
            </a:r>
            <a:r>
              <a:rPr lang="en-US" sz="2700" b="1" kern="1200" dirty="0">
                <a:solidFill>
                  <a:schemeClr val="tx1"/>
                </a:solidFill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</a:rPr>
              <a:t>налогам</a:t>
            </a:r>
            <a:r>
              <a:rPr lang="en-US" sz="2700" b="1" kern="1200" dirty="0">
                <a:solidFill>
                  <a:schemeClr val="tx1"/>
                </a:solidFill>
              </a:rPr>
              <a:t> и </a:t>
            </a:r>
            <a:r>
              <a:rPr lang="en-US" sz="2700" b="1" kern="1200" dirty="0" err="1">
                <a:solidFill>
                  <a:schemeClr val="tx1"/>
                </a:solidFill>
              </a:rPr>
              <a:t>другим</a:t>
            </a:r>
            <a:r>
              <a:rPr lang="en-US" sz="2700" b="1" kern="1200" dirty="0">
                <a:solidFill>
                  <a:schemeClr val="tx1"/>
                </a:solidFill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</a:rPr>
              <a:t>обязательным</a:t>
            </a:r>
            <a:r>
              <a:rPr lang="en-US" sz="2700" b="1" kern="1200" dirty="0">
                <a:solidFill>
                  <a:schemeClr val="tx1"/>
                </a:solidFill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</a:rPr>
              <a:t>платежам</a:t>
            </a:r>
            <a:r>
              <a:rPr lang="en-US" sz="2700" b="1" kern="1200" dirty="0">
                <a:solidFill>
                  <a:schemeClr val="tx1"/>
                </a:solidFill>
              </a:rPr>
              <a:t> </a:t>
            </a:r>
            <a:r>
              <a:rPr lang="en-US" sz="2700" b="1" kern="1200" dirty="0" err="1">
                <a:solidFill>
                  <a:schemeClr val="tx1"/>
                </a:solidFill>
              </a:rPr>
              <a:t>адвокатов</a:t>
            </a:r>
            <a:r>
              <a:rPr lang="en-US" sz="2700" b="1" kern="1200" dirty="0">
                <a:solidFill>
                  <a:schemeClr val="tx1"/>
                </a:solidFill>
              </a:rPr>
              <a:t> в 2025 </a:t>
            </a:r>
            <a:r>
              <a:rPr lang="en-US" sz="2700" b="1" kern="1200" dirty="0" err="1">
                <a:solidFill>
                  <a:schemeClr val="tx1"/>
                </a:solidFill>
              </a:rPr>
              <a:t>году</a:t>
            </a:r>
            <a:br>
              <a:rPr lang="ru-RU" sz="2700" b="1" kern="1200" dirty="0">
                <a:solidFill>
                  <a:schemeClr val="tx1"/>
                </a:solidFill>
              </a:rPr>
            </a:br>
            <a:br>
              <a:rPr lang="en-US" sz="2000" b="1" kern="1200" dirty="0">
                <a:solidFill>
                  <a:schemeClr val="tx1"/>
                </a:solidFill>
              </a:rPr>
            </a:br>
            <a:r>
              <a:rPr lang="en-US" sz="2200" b="1" i="1" kern="1200" dirty="0" err="1">
                <a:solidFill>
                  <a:schemeClr val="tx1"/>
                </a:solidFill>
              </a:rPr>
              <a:t>Часть</a:t>
            </a:r>
            <a:r>
              <a:rPr lang="en-US" sz="2200" b="1" i="1" kern="1200" dirty="0">
                <a:solidFill>
                  <a:schemeClr val="tx1"/>
                </a:solidFill>
              </a:rPr>
              <a:t> I. </a:t>
            </a:r>
            <a:r>
              <a:rPr lang="en-US" sz="2200" b="1" i="1" kern="1200" dirty="0" err="1">
                <a:solidFill>
                  <a:schemeClr val="tx1"/>
                </a:solidFill>
              </a:rPr>
              <a:t>Налоговые</a:t>
            </a:r>
            <a:r>
              <a:rPr lang="en-US" sz="2200" b="1" i="1" kern="1200" dirty="0">
                <a:solidFill>
                  <a:schemeClr val="tx1"/>
                </a:solidFill>
              </a:rPr>
              <a:t> </a:t>
            </a:r>
            <a:r>
              <a:rPr lang="en-US" sz="2200" b="1" i="1" kern="1200" dirty="0" err="1">
                <a:solidFill>
                  <a:schemeClr val="tx1"/>
                </a:solidFill>
              </a:rPr>
              <a:t>обязательства</a:t>
            </a:r>
            <a:r>
              <a:rPr lang="en-US" sz="2200" b="1" i="1" kern="1200" dirty="0">
                <a:solidFill>
                  <a:schemeClr val="tx1"/>
                </a:solidFill>
              </a:rPr>
              <a:t> </a:t>
            </a:r>
            <a:r>
              <a:rPr lang="en-US" sz="2200" b="1" i="1" kern="1200" dirty="0" err="1">
                <a:solidFill>
                  <a:schemeClr val="tx1"/>
                </a:solidFill>
              </a:rPr>
              <a:t>адвоката</a:t>
            </a:r>
            <a:r>
              <a:rPr lang="en-US" sz="2200" b="1" i="1" kern="1200" dirty="0">
                <a:solidFill>
                  <a:schemeClr val="tx1"/>
                </a:solidFill>
              </a:rPr>
              <a:t>. </a:t>
            </a:r>
            <a:r>
              <a:rPr lang="en-US" sz="2200" b="1" i="1" kern="1200" dirty="0" err="1">
                <a:solidFill>
                  <a:schemeClr val="tx1"/>
                </a:solidFill>
              </a:rPr>
              <a:t>Изменения</a:t>
            </a:r>
            <a:r>
              <a:rPr lang="en-US" sz="2200" b="1" i="1" kern="1200" dirty="0">
                <a:solidFill>
                  <a:schemeClr val="tx1"/>
                </a:solidFill>
              </a:rPr>
              <a:t> и </a:t>
            </a:r>
            <a:r>
              <a:rPr lang="en-US" sz="2200" b="1" i="1" kern="1200" dirty="0" err="1">
                <a:solidFill>
                  <a:schemeClr val="tx1"/>
                </a:solidFill>
              </a:rPr>
              <a:t>дополнения</a:t>
            </a:r>
            <a:r>
              <a:rPr lang="en-US" sz="2200" b="1" i="1" kern="1200" dirty="0">
                <a:solidFill>
                  <a:schemeClr val="tx1"/>
                </a:solidFill>
              </a:rPr>
              <a:t> </a:t>
            </a:r>
            <a:r>
              <a:rPr lang="en-US" sz="2200" b="1" i="1" kern="1200" dirty="0" err="1">
                <a:solidFill>
                  <a:schemeClr val="tx1"/>
                </a:solidFill>
              </a:rPr>
              <a:t>по</a:t>
            </a:r>
            <a:r>
              <a:rPr lang="en-US" sz="2200" b="1" i="1" kern="1200" dirty="0">
                <a:solidFill>
                  <a:schemeClr val="tx1"/>
                </a:solidFill>
              </a:rPr>
              <a:t> ИПН с 1 </a:t>
            </a:r>
            <a:r>
              <a:rPr lang="en-US" sz="2200" b="1" i="1" kern="1200" dirty="0" err="1">
                <a:solidFill>
                  <a:schemeClr val="tx1"/>
                </a:solidFill>
              </a:rPr>
              <a:t>января</a:t>
            </a:r>
            <a:r>
              <a:rPr lang="en-US" sz="2200" b="1" i="1" kern="1200" dirty="0">
                <a:solidFill>
                  <a:schemeClr val="tx1"/>
                </a:solidFill>
              </a:rPr>
              <a:t> 2025 </a:t>
            </a:r>
            <a:r>
              <a:rPr lang="en-US" sz="2200" b="1" i="1" kern="1200" dirty="0" err="1">
                <a:solidFill>
                  <a:schemeClr val="tx1"/>
                </a:solidFill>
              </a:rPr>
              <a:t>года</a:t>
            </a:r>
            <a:r>
              <a:rPr lang="en-US" sz="2200" b="1" i="1" kern="1200" dirty="0">
                <a:solidFill>
                  <a:schemeClr val="tx1"/>
                </a:solidFill>
              </a:rPr>
              <a:t>.</a:t>
            </a:r>
            <a:br>
              <a:rPr lang="en-US" sz="2200" b="1" i="1" kern="1200" dirty="0">
                <a:solidFill>
                  <a:schemeClr val="tx1"/>
                </a:solidFill>
              </a:rPr>
            </a:br>
            <a:br>
              <a:rPr lang="en-US" sz="2200" b="1" kern="1200" dirty="0">
                <a:solidFill>
                  <a:schemeClr val="tx1"/>
                </a:solidFill>
              </a:rPr>
            </a:br>
            <a:r>
              <a:rPr lang="en-US" sz="2200" b="1" kern="1200" dirty="0" err="1">
                <a:solidFill>
                  <a:schemeClr val="tx1"/>
                </a:solidFill>
              </a:rPr>
              <a:t>Вебинар</a:t>
            </a:r>
            <a:r>
              <a:rPr lang="en-US" sz="2200" b="1" kern="1200">
                <a:solidFill>
                  <a:schemeClr val="tx1"/>
                </a:solidFill>
              </a:rPr>
              <a:t> </a:t>
            </a:r>
            <a:r>
              <a:rPr lang="ru-RU" sz="2200" b="1" kern="1200">
                <a:solidFill>
                  <a:schemeClr val="tx1"/>
                </a:solidFill>
              </a:rPr>
              <a:t>29</a:t>
            </a:r>
            <a:r>
              <a:rPr lang="en-US" sz="2200" b="1" kern="1200" dirty="0">
                <a:solidFill>
                  <a:schemeClr val="tx1"/>
                </a:solidFill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</a:rPr>
              <a:t>марта</a:t>
            </a:r>
            <a:r>
              <a:rPr lang="en-US" sz="2200" b="1" kern="1200" dirty="0">
                <a:solidFill>
                  <a:schemeClr val="tx1"/>
                </a:solidFill>
              </a:rPr>
              <a:t> 2025 </a:t>
            </a:r>
            <a:r>
              <a:rPr lang="en-US" sz="2200" b="1" kern="1200" dirty="0" err="1">
                <a:solidFill>
                  <a:schemeClr val="tx1"/>
                </a:solidFill>
              </a:rPr>
              <a:t>года</a:t>
            </a:r>
            <a:r>
              <a:rPr lang="en-US" sz="2200" b="1" kern="1200" dirty="0">
                <a:solidFill>
                  <a:schemeClr val="tx1"/>
                </a:solidFill>
              </a:rPr>
              <a:t>. </a:t>
            </a:r>
            <a:br>
              <a:rPr lang="en-US" sz="2200" b="1" kern="1200" dirty="0">
                <a:solidFill>
                  <a:schemeClr val="tx1"/>
                </a:solidFill>
              </a:rPr>
            </a:br>
            <a:r>
              <a:rPr lang="en-US" sz="2200" b="1" kern="1200" dirty="0" err="1">
                <a:solidFill>
                  <a:schemeClr val="tx1"/>
                </a:solidFill>
              </a:rPr>
              <a:t>Адвокат</a:t>
            </a:r>
            <a:r>
              <a:rPr lang="en-US" sz="2200" b="1" kern="1200" dirty="0">
                <a:solidFill>
                  <a:schemeClr val="tx1"/>
                </a:solidFill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</a:rPr>
              <a:t>Коллегии</a:t>
            </a:r>
            <a:r>
              <a:rPr lang="en-US" sz="2200" b="1" kern="1200" dirty="0">
                <a:solidFill>
                  <a:schemeClr val="tx1"/>
                </a:solidFill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</a:rPr>
              <a:t>адвокатов</a:t>
            </a:r>
            <a:r>
              <a:rPr lang="en-US" sz="2200" b="1" kern="1200" dirty="0">
                <a:solidFill>
                  <a:schemeClr val="tx1"/>
                </a:solidFill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</a:rPr>
              <a:t>города</a:t>
            </a:r>
            <a:r>
              <a:rPr lang="en-US" sz="2200" b="1" kern="1200" dirty="0">
                <a:solidFill>
                  <a:schemeClr val="tx1"/>
                </a:solidFill>
              </a:rPr>
              <a:t> </a:t>
            </a:r>
            <a:r>
              <a:rPr lang="en-US" sz="2200" b="1" kern="1200" dirty="0" err="1">
                <a:solidFill>
                  <a:schemeClr val="tx1"/>
                </a:solidFill>
              </a:rPr>
              <a:t>Астана</a:t>
            </a:r>
            <a:r>
              <a:rPr lang="en-US" sz="2200" b="1" kern="1200" dirty="0">
                <a:solidFill>
                  <a:schemeClr val="tx1"/>
                </a:solidFill>
              </a:rPr>
              <a:t> </a:t>
            </a:r>
            <a:br>
              <a:rPr lang="en-US" sz="2200" b="1" kern="1200" dirty="0">
                <a:solidFill>
                  <a:schemeClr val="tx1"/>
                </a:solidFill>
              </a:rPr>
            </a:br>
            <a:r>
              <a:rPr lang="en-US" sz="2200" b="1" kern="1200" dirty="0">
                <a:solidFill>
                  <a:schemeClr val="tx1"/>
                </a:solidFill>
              </a:rPr>
              <a:t>Акатова Сауле </a:t>
            </a:r>
            <a:r>
              <a:rPr lang="en-US" sz="2200" b="1" kern="1200" dirty="0" err="1">
                <a:solidFill>
                  <a:schemeClr val="tx1"/>
                </a:solidFill>
              </a:rPr>
              <a:t>Баршановна</a:t>
            </a:r>
            <a:r>
              <a:rPr lang="en-US" sz="2200" b="1" kern="12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989838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410DC3-C16A-8765-A246-0BA3B7553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>
            <a:extLst>
              <a:ext uri="{FF2B5EF4-FFF2-40B4-BE49-F238E27FC236}">
                <a16:creationId xmlns:a16="http://schemas.microsoft.com/office/drawing/2014/main" id="{31CA48EE-106B-2674-D491-BC34873A81A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10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D29A94C-9A4E-10ED-1643-6F2B6273FE3C}"/>
              </a:ext>
            </a:extLst>
          </p:cNvPr>
          <p:cNvSpPr txBox="1"/>
          <p:nvPr/>
        </p:nvSpPr>
        <p:spPr>
          <a:xfrm>
            <a:off x="88900" y="4949215"/>
            <a:ext cx="9220200" cy="121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8D3671C-1E96-3F78-ACB0-675C8A4E45C4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1A21F68-4B86-4121-E273-006FAEFE0702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Налоговые обязательства адвоката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94310F8-ADBC-6C51-6E23-12281C19CAC8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843C4B-4A0D-8014-147C-907CD3F8F690}"/>
              </a:ext>
            </a:extLst>
          </p:cNvPr>
          <p:cNvSpPr txBox="1"/>
          <p:nvPr/>
        </p:nvSpPr>
        <p:spPr>
          <a:xfrm>
            <a:off x="5346700" y="962025"/>
            <a:ext cx="4527420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обеспечения доступа граждан к юридической    помощи  президиум коллегии      адвокатов    создает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юридические консультации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в том числе  специализированные.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Юридическая   консультация является структурным подразделением (филиалом) коллегии адвокатов.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нахождения юридической консультации 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президиумом коллегии адвокатов (статья 62 Закона).  </a:t>
            </a:r>
          </a:p>
          <a:p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Соответственно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местом нахождения адвокатов-налогоплательщиков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осуществляющих свою деятельность в юридической консультации,  для постановки их на регистрационный учет, как лиц, занимающихся частной практикой, является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нахождения юридической консультации</a:t>
            </a:r>
          </a:p>
        </p:txBody>
      </p:sp>
      <p:pic>
        <p:nvPicPr>
          <p:cNvPr id="18" name="Рисунок 17" descr="Изображение выглядит как строительство, окно, на открытом воздухе, зим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1944B93-201A-2E53-E19A-0A31FC5B1E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6826"/>
            <a:ext cx="5346700" cy="5967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623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5C326-FCCD-2842-8B96-5C20677CC1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E235D92-EF68-7A8C-55A3-D2EE2978855E}"/>
              </a:ext>
            </a:extLst>
          </p:cNvPr>
          <p:cNvSpPr/>
          <p:nvPr/>
        </p:nvSpPr>
        <p:spPr>
          <a:xfrm>
            <a:off x="393700" y="788493"/>
            <a:ext cx="9296399" cy="11641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C7F400E-CBCA-1498-D08D-57158511C1B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21">
              <a:lnSpc>
                <a:spcPts val="1084"/>
              </a:lnSpc>
            </a:pPr>
            <a:fld id="{81D60167-4931-47E6-BA6A-407CBD079E47}" type="slidenum">
              <a:rPr dirty="0"/>
              <a:pPr marL="39521">
                <a:lnSpc>
                  <a:spcPts val="1084"/>
                </a:lnSpc>
              </a:pPr>
              <a:t>11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410F4449-A95A-EF26-442D-4582F2E766A7}"/>
              </a:ext>
            </a:extLst>
          </p:cNvPr>
          <p:cNvSpPr txBox="1"/>
          <p:nvPr/>
        </p:nvSpPr>
        <p:spPr>
          <a:xfrm>
            <a:off x="393701" y="867571"/>
            <a:ext cx="9435898" cy="66476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305391" indent="423954">
              <a:lnSpc>
                <a:spcPct val="95900"/>
              </a:lnSpc>
            </a:pPr>
            <a:r>
              <a:rPr lang="ru-RU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В соответствии со статье 63 названого Закона  </a:t>
            </a:r>
            <a:r>
              <a:rPr lang="ru-RU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адвокатская контора </a:t>
            </a:r>
            <a:r>
              <a:rPr lang="ru-RU" b="1" spc="-5" dirty="0">
                <a:solidFill>
                  <a:schemeClr val="bg1"/>
                </a:solidFill>
                <a:latin typeface="Times New Roman"/>
                <a:cs typeface="Times New Roman"/>
              </a:rPr>
              <a:t>является </a:t>
            </a:r>
            <a:r>
              <a:rPr lang="ru-RU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некоммерческой организацией. 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Адвокатская контора учреждается (создается) </a:t>
            </a:r>
            <a:r>
              <a:rPr lang="ru-RU" b="1" dirty="0">
                <a:solidFill>
                  <a:srgbClr val="FFC000"/>
                </a:solidFill>
                <a:latin typeface="Times New Roman"/>
                <a:cs typeface="Times New Roman"/>
              </a:rPr>
              <a:t>в целях 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обеспечения материальных, организационно-правовых и иных условий оказания адвокатами юридической помощи. </a:t>
            </a:r>
            <a:endParaRPr lang="ru-RU" b="1" spc="-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305391" indent="423954">
              <a:lnSpc>
                <a:spcPct val="95900"/>
              </a:lnSpc>
            </a:pPr>
            <a:endParaRPr lang="ru-RU" b="1" spc="-5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1976" marR="305391" indent="423954">
              <a:lnSpc>
                <a:spcPct val="95900"/>
              </a:lnSpc>
            </a:pPr>
            <a:r>
              <a:rPr lang="ru-RU" dirty="0">
                <a:latin typeface="Times New Roman"/>
                <a:cs typeface="Times New Roman"/>
              </a:rPr>
              <a:t>Адвокатская контора в соответствии с налоговым законодательством Республики Казахстан может выступать налоговым агентом адвокатов по доходам, полученным ими в связи с осуществлением адвокатской деятельности, а также их представителем по расчетам с клиентами и третьими лицами и другим вопросам, предусмотренным учредительными документами адвокатской конторы.</a:t>
            </a:r>
          </a:p>
          <a:p>
            <a:pPr marL="11976" marR="305391" indent="423954">
              <a:lnSpc>
                <a:spcPct val="95900"/>
              </a:lnSpc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Местом нахождения </a:t>
            </a:r>
            <a:r>
              <a:rPr lang="ru-RU" dirty="0">
                <a:latin typeface="Times New Roman"/>
                <a:cs typeface="Times New Roman"/>
              </a:rPr>
              <a:t>некоммерческой организации признается место нахождения его постоянно действующего органа. Наименование и место нахождения некоммерческой организации указываются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в ее учредительных документах</a:t>
            </a:r>
          </a:p>
          <a:p>
            <a:pPr marL="11976" marR="305391" indent="423954">
              <a:lnSpc>
                <a:spcPct val="95900"/>
              </a:lnSpc>
            </a:pPr>
            <a:r>
              <a:rPr lang="ru-RU" dirty="0">
                <a:latin typeface="Times New Roman"/>
                <a:cs typeface="Times New Roman"/>
              </a:rPr>
              <a:t>Некоммерческая организация может создавать филиалы и открывать представительства на территории Республики Казахстан в соответствии с законодательством Республики Казахстан. 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Филиалом</a:t>
            </a:r>
            <a:r>
              <a:rPr lang="ru-RU" dirty="0">
                <a:latin typeface="Times New Roman"/>
                <a:cs typeface="Times New Roman"/>
              </a:rPr>
              <a:t>   некоммерческой организации является обособленное подразделение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некоммерческой     организации,     </a:t>
            </a:r>
            <a:r>
              <a:rPr lang="ru-RU" dirty="0">
                <a:latin typeface="Times New Roman"/>
                <a:cs typeface="Times New Roman"/>
              </a:rPr>
              <a:t>расположенное   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вне места   ее    нахождения </a:t>
            </a:r>
            <a:r>
              <a:rPr lang="ru-RU" dirty="0">
                <a:latin typeface="Times New Roman"/>
                <a:cs typeface="Times New Roman"/>
              </a:rPr>
              <a:t>и осуществляющее все или часть ее функций, в том числе функции представительства. (статьи 7, 24 Закона Республики Казахстан «О некоммерческих организациях», статья 39 Гражданского кодекса Республики Казахстан). В Положении о филиале указывается место нахождения филиала (статья 8 Закона Республики Казахстан «О государственной регистрации юридических лиц и учетной регистрации филиалов и представительств)</a:t>
            </a:r>
          </a:p>
          <a:p>
            <a:pPr marL="11976" marR="305391" indent="423954">
              <a:lnSpc>
                <a:spcPct val="95900"/>
              </a:lnSpc>
            </a:pPr>
            <a:r>
              <a:rPr lang="ru-RU" dirty="0">
                <a:latin typeface="Times New Roman"/>
                <a:cs typeface="Times New Roman"/>
              </a:rPr>
              <a:t>Указанными нормами необходимо руководствоваться адвокатам, осуществляющим свою деятельность в адвокатской конторе,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при определении своего места нахождения </a:t>
            </a:r>
            <a:r>
              <a:rPr lang="ru-RU" dirty="0">
                <a:latin typeface="Times New Roman"/>
                <a:cs typeface="Times New Roman"/>
              </a:rPr>
              <a:t>как налогоплательщика при постановке на учет, как лица, занимающегося частной практикой. </a:t>
            </a:r>
            <a:endParaRPr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1A4DFFB-C2CB-35E8-1E26-F6B878CFBC2E}"/>
              </a:ext>
            </a:extLst>
          </p:cNvPr>
          <p:cNvCxnSpPr/>
          <p:nvPr/>
        </p:nvCxnSpPr>
        <p:spPr>
          <a:xfrm>
            <a:off x="0" y="788493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3860539-2D8E-C915-6BB3-F19ACF925608}"/>
              </a:ext>
            </a:extLst>
          </p:cNvPr>
          <p:cNvSpPr txBox="1">
            <a:spLocks/>
          </p:cNvSpPr>
          <p:nvPr/>
        </p:nvSpPr>
        <p:spPr>
          <a:xfrm>
            <a:off x="185057" y="47625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обязательства адвокатов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662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46100" y="3095625"/>
            <a:ext cx="9144000" cy="1676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12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546100" y="793735"/>
            <a:ext cx="9448800" cy="3140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400" dirty="0">
              <a:latin typeface="Times New Roman"/>
              <a:cs typeface="Times New Roman"/>
            </a:endParaRPr>
          </a:p>
          <a:p>
            <a:pPr marL="11976" marR="359283" indent="423954">
              <a:lnSpc>
                <a:spcPct val="95900"/>
              </a:lnSpc>
              <a:spcBef>
                <a:spcPts val="1231"/>
              </a:spcBef>
            </a:pPr>
            <a:r>
              <a:rPr spc="-5" dirty="0" err="1">
                <a:latin typeface="Times New Roman"/>
                <a:cs typeface="Times New Roman"/>
              </a:rPr>
              <a:t>Определение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  </a:t>
            </a:r>
            <a:r>
              <a:rPr spc="-5" dirty="0" err="1">
                <a:latin typeface="Times New Roman"/>
                <a:cs typeface="Times New Roman"/>
              </a:rPr>
              <a:t>объектов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  </a:t>
            </a:r>
            <a:r>
              <a:rPr spc="-5" dirty="0" err="1">
                <a:latin typeface="Times New Roman"/>
                <a:cs typeface="Times New Roman"/>
              </a:rPr>
              <a:t>налогообложения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  </a:t>
            </a:r>
            <a:r>
              <a:rPr spc="-5" dirty="0">
                <a:latin typeface="Times New Roman"/>
                <a:cs typeface="Times New Roman"/>
              </a:rPr>
              <a:t>и </a:t>
            </a:r>
            <a:r>
              <a:rPr lang="ru-RU" spc="-5" dirty="0">
                <a:latin typeface="Times New Roman"/>
                <a:cs typeface="Times New Roman"/>
              </a:rPr>
              <a:t>  </a:t>
            </a:r>
            <a:r>
              <a:rPr spc="-5" dirty="0">
                <a:latin typeface="Times New Roman"/>
                <a:cs typeface="Times New Roman"/>
              </a:rPr>
              <a:t>(или) </a:t>
            </a:r>
            <a:r>
              <a:rPr lang="ru-RU" spc="-5" dirty="0">
                <a:latin typeface="Times New Roman"/>
                <a:cs typeface="Times New Roman"/>
              </a:rPr>
              <a:t>  </a:t>
            </a:r>
            <a:r>
              <a:rPr spc="-5" dirty="0" err="1">
                <a:latin typeface="Times New Roman"/>
                <a:cs typeface="Times New Roman"/>
              </a:rPr>
              <a:t>объектов</a:t>
            </a:r>
            <a:r>
              <a:rPr spc="-5" dirty="0">
                <a:latin typeface="Times New Roman"/>
                <a:cs typeface="Times New Roman"/>
              </a:rPr>
              <a:t>, </a:t>
            </a:r>
            <a:r>
              <a:rPr lang="ru-RU" spc="-5" dirty="0">
                <a:latin typeface="Times New Roman"/>
                <a:cs typeface="Times New Roman"/>
              </a:rPr>
              <a:t>  </a:t>
            </a:r>
            <a:r>
              <a:rPr spc="-5" dirty="0" err="1">
                <a:latin typeface="Times New Roman"/>
                <a:cs typeface="Times New Roman"/>
              </a:rPr>
              <a:t>связанных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 </a:t>
            </a:r>
            <a:r>
              <a:rPr spc="-5" dirty="0">
                <a:latin typeface="Times New Roman"/>
                <a:cs typeface="Times New Roman"/>
              </a:rPr>
              <a:t>налогообложением;  исчисление и </a:t>
            </a:r>
            <a:r>
              <a:rPr dirty="0">
                <a:latin typeface="Times New Roman"/>
                <a:cs typeface="Times New Roman"/>
              </a:rPr>
              <a:t>уплата </a:t>
            </a:r>
            <a:r>
              <a:rPr spc="-5" dirty="0">
                <a:latin typeface="Times New Roman"/>
                <a:cs typeface="Times New Roman"/>
              </a:rPr>
              <a:t>налогов и других обязательных платежей в </a:t>
            </a:r>
            <a:r>
              <a:rPr spc="-5" dirty="0" err="1">
                <a:latin typeface="Times New Roman"/>
                <a:cs typeface="Times New Roman"/>
              </a:rPr>
              <a:t>бюджет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явля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ю</a:t>
            </a:r>
            <a:r>
              <a:rPr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тся</a:t>
            </a:r>
            <a:r>
              <a:rPr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следующим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и</a:t>
            </a:r>
            <a:r>
              <a:rPr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 </a:t>
            </a:r>
            <a:r>
              <a:rPr b="1" dirty="0" err="1">
                <a:solidFill>
                  <a:srgbClr val="0070C0"/>
                </a:solidFill>
                <a:latin typeface="Times New Roman"/>
                <a:cs typeface="Times New Roman"/>
              </a:rPr>
              <a:t>налоговым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и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70C0"/>
                </a:solidFill>
                <a:latin typeface="Times New Roman"/>
                <a:cs typeface="Times New Roman"/>
              </a:rPr>
              <a:t>обязательств</a:t>
            </a:r>
            <a:r>
              <a:rPr lang="ru-RU" b="1" dirty="0" err="1">
                <a:solidFill>
                  <a:srgbClr val="0070C0"/>
                </a:solidFill>
                <a:latin typeface="Times New Roman"/>
                <a:cs typeface="Times New Roman"/>
              </a:rPr>
              <a:t>ами</a:t>
            </a:r>
            <a:r>
              <a:rPr b="1" spc="-7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адвоката</a:t>
            </a:r>
            <a:r>
              <a:rPr spc="-5" dirty="0">
                <a:solidFill>
                  <a:srgbClr val="00AFEF"/>
                </a:solidFill>
                <a:latin typeface="Times New Roman"/>
                <a:cs typeface="Times New Roman"/>
              </a:rPr>
              <a:t>.</a:t>
            </a:r>
          </a:p>
          <a:p>
            <a:pPr marL="11976" marR="267067" indent="423954">
              <a:lnSpc>
                <a:spcPct val="95900"/>
              </a:lnSpc>
              <a:spcBef>
                <a:spcPts val="1315"/>
              </a:spcBef>
            </a:pPr>
            <a:endParaRPr lang="ru-RU" b="1" u="sng" spc="-5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1976" marR="267067" indent="423954">
              <a:lnSpc>
                <a:spcPct val="95900"/>
              </a:lnSpc>
              <a:spcBef>
                <a:spcPts val="1315"/>
              </a:spcBef>
            </a:pPr>
            <a:endParaRPr lang="ru-RU" b="1" u="sng" spc="-5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1976" marR="267067" indent="423954">
              <a:lnSpc>
                <a:spcPct val="95900"/>
              </a:lnSpc>
              <a:spcBef>
                <a:spcPts val="1315"/>
              </a:spcBef>
            </a:pPr>
            <a:endParaRPr lang="ru-RU" b="1" u="sng" spc="-5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1976" marR="267067" indent="423954">
              <a:lnSpc>
                <a:spcPct val="95900"/>
              </a:lnSpc>
              <a:spcBef>
                <a:spcPts val="1315"/>
              </a:spcBef>
            </a:pPr>
            <a:endParaRPr lang="ru-RU" b="1" u="sng" spc="-5" dirty="0">
              <a:solidFill>
                <a:srgbClr val="0070C0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65100" y="47625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обязательства адвоката -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/>
          <p:cNvSpPr txBox="1"/>
          <p:nvPr/>
        </p:nvSpPr>
        <p:spPr>
          <a:xfrm>
            <a:off x="546100" y="5989513"/>
            <a:ext cx="9367635" cy="12209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4790" indent="423954">
              <a:lnSpc>
                <a:spcPct val="95800"/>
              </a:lnSpc>
            </a:pPr>
            <a:r>
              <a:rPr spc="-5" dirty="0" err="1">
                <a:latin typeface="Times New Roman"/>
                <a:cs typeface="Times New Roman"/>
              </a:rPr>
              <a:t>Следует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отметить</a:t>
            </a:r>
            <a:r>
              <a:rPr spc="-5" dirty="0">
                <a:latin typeface="Times New Roman"/>
                <a:cs typeface="Times New Roman"/>
              </a:rPr>
              <a:t>, </a:t>
            </a:r>
            <a:r>
              <a:rPr dirty="0" err="1">
                <a:latin typeface="Times New Roman"/>
                <a:cs typeface="Times New Roman"/>
              </a:rPr>
              <a:t>что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объект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налогообложения</a:t>
            </a:r>
            <a:r>
              <a:rPr spc="-5" dirty="0">
                <a:latin typeface="Times New Roman"/>
                <a:cs typeface="Times New Roman"/>
              </a:rPr>
              <a:t> и </a:t>
            </a:r>
            <a:r>
              <a:rPr spc="-5" dirty="0" err="1">
                <a:latin typeface="Times New Roman"/>
                <a:cs typeface="Times New Roman"/>
              </a:rPr>
              <a:t>объект</a:t>
            </a:r>
            <a:r>
              <a:rPr spc="-5" dirty="0">
                <a:latin typeface="Times New Roman"/>
                <a:cs typeface="Times New Roman"/>
              </a:rPr>
              <a:t>, </a:t>
            </a:r>
            <a:r>
              <a:rPr spc="-5" dirty="0" err="1">
                <a:latin typeface="Times New Roman"/>
                <a:cs typeface="Times New Roman"/>
              </a:rPr>
              <a:t>связанный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с </a:t>
            </a:r>
            <a:r>
              <a:rPr spc="-5" dirty="0" err="1">
                <a:latin typeface="Times New Roman"/>
                <a:cs typeface="Times New Roman"/>
              </a:rPr>
              <a:t>налогообложением</a:t>
            </a:r>
            <a:r>
              <a:rPr spc="-5" dirty="0">
                <a:solidFill>
                  <a:srgbClr val="00AFEF"/>
                </a:solidFill>
                <a:latin typeface="Times New Roman"/>
                <a:cs typeface="Times New Roman"/>
              </a:rPr>
              <a:t>, </a:t>
            </a:r>
            <a:r>
              <a:rPr b="1" spc="-14" dirty="0" err="1">
                <a:solidFill>
                  <a:srgbClr val="0070C0"/>
                </a:solidFill>
                <a:latin typeface="Times New Roman"/>
                <a:cs typeface="Times New Roman"/>
              </a:rPr>
              <a:t>по</a:t>
            </a:r>
            <a:r>
              <a:rPr b="1" spc="-14" dirty="0">
                <a:solidFill>
                  <a:srgbClr val="0070C0"/>
                </a:solidFill>
                <a:latin typeface="Times New Roman"/>
                <a:cs typeface="Times New Roman"/>
              </a:rPr>
              <a:t>  </a:t>
            </a:r>
            <a:r>
              <a:rPr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каждому</a:t>
            </a:r>
            <a:r>
              <a:rPr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dirty="0" err="1">
                <a:solidFill>
                  <a:srgbClr val="0070C0"/>
                </a:solidFill>
                <a:latin typeface="Times New Roman"/>
                <a:cs typeface="Times New Roman"/>
              </a:rPr>
              <a:t>виду</a:t>
            </a:r>
            <a:r>
              <a:rPr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налога</a:t>
            </a:r>
            <a:r>
              <a:rPr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определяется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в </a:t>
            </a:r>
            <a:r>
              <a:rPr dirty="0" err="1">
                <a:latin typeface="Times New Roman"/>
                <a:cs typeface="Times New Roman"/>
              </a:rPr>
              <a:t>соответствии</a:t>
            </a:r>
            <a:r>
              <a:rPr dirty="0">
                <a:latin typeface="Times New Roman"/>
                <a:cs typeface="Times New Roman"/>
              </a:rPr>
              <a:t> с </a:t>
            </a:r>
            <a:r>
              <a:rPr spc="-5" dirty="0" err="1">
                <a:latin typeface="Times New Roman"/>
                <a:cs typeface="Times New Roman"/>
              </a:rPr>
              <a:t>нормами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Особенной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части</a:t>
            </a:r>
            <a:r>
              <a:rPr dirty="0">
                <a:latin typeface="Times New Roman"/>
                <a:cs typeface="Times New Roman"/>
              </a:rPr>
              <a:t> </a:t>
            </a:r>
            <a:r>
              <a:rPr spc="-5" dirty="0" err="1">
                <a:latin typeface="Times New Roman"/>
                <a:cs typeface="Times New Roman"/>
              </a:rPr>
              <a:t>Налогового</a:t>
            </a:r>
            <a:r>
              <a:rPr spc="-5" dirty="0">
                <a:latin typeface="Times New Roman"/>
                <a:cs typeface="Times New Roman"/>
              </a:rPr>
              <a:t> </a:t>
            </a:r>
            <a:r>
              <a:rPr dirty="0" err="1">
                <a:latin typeface="Times New Roman"/>
                <a:cs typeface="Times New Roman"/>
              </a:rPr>
              <a:t>кодекса</a:t>
            </a:r>
            <a:r>
              <a:rPr dirty="0">
                <a:latin typeface="Times New Roman"/>
                <a:cs typeface="Times New Roman"/>
              </a:rPr>
              <a:t>  </a:t>
            </a:r>
            <a:r>
              <a:rPr spc="-5" dirty="0" err="1">
                <a:latin typeface="Times New Roman"/>
                <a:cs typeface="Times New Roman"/>
              </a:rPr>
              <a:t>РК</a:t>
            </a:r>
            <a:r>
              <a:rPr spc="-5" dirty="0">
                <a:latin typeface="Times New Roman"/>
                <a:cs typeface="Times New Roman"/>
              </a:rPr>
              <a:t>.</a:t>
            </a:r>
            <a:endParaRPr dirty="0">
              <a:latin typeface="Times New Roman"/>
              <a:cs typeface="Times New Roman"/>
            </a:endParaRPr>
          </a:p>
          <a:p>
            <a:pPr marL="11976" marR="875452" indent="423954">
              <a:lnSpc>
                <a:spcPts val="1980"/>
              </a:lnSpc>
              <a:spcBef>
                <a:spcPts val="1311"/>
              </a:spcBef>
            </a:pPr>
            <a:endParaRPr sz="1600" dirty="0">
              <a:latin typeface="Times New Roman"/>
              <a:cs typeface="Times New Roman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35000" y="2452697"/>
            <a:ext cx="9448800" cy="239552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630542" indent="423954">
              <a:lnSpc>
                <a:spcPts val="1943"/>
              </a:lnSpc>
              <a:spcBef>
                <a:spcPts val="1386"/>
              </a:spcBef>
            </a:pPr>
            <a:r>
              <a:rPr lang="ru-RU" dirty="0">
                <a:latin typeface="Times New Roman"/>
                <a:cs typeface="Times New Roman"/>
              </a:rPr>
              <a:t>Вопрос об объектах </a:t>
            </a:r>
            <a:r>
              <a:rPr lang="ru-RU" spc="-5" dirty="0">
                <a:latin typeface="Times New Roman"/>
                <a:cs typeface="Times New Roman"/>
              </a:rPr>
              <a:t>налогообложения и (или) объектов, связанных </a:t>
            </a:r>
            <a:r>
              <a:rPr lang="ru-RU" dirty="0">
                <a:latin typeface="Times New Roman"/>
                <a:cs typeface="Times New Roman"/>
              </a:rPr>
              <a:t>с </a:t>
            </a:r>
            <a:r>
              <a:rPr lang="ru-RU" spc="-5" dirty="0">
                <a:latin typeface="Times New Roman"/>
                <a:cs typeface="Times New Roman"/>
              </a:rPr>
              <a:t>налогообложением,  является важным, поскольку </a:t>
            </a:r>
            <a:r>
              <a:rPr lang="ru-RU" dirty="0">
                <a:latin typeface="Times New Roman"/>
                <a:cs typeface="Times New Roman"/>
              </a:rPr>
              <a:t>с </a:t>
            </a:r>
            <a:r>
              <a:rPr lang="ru-RU" spc="-5" dirty="0">
                <a:latin typeface="Times New Roman"/>
                <a:cs typeface="Times New Roman"/>
              </a:rPr>
              <a:t>ним </a:t>
            </a:r>
            <a:r>
              <a:rPr lang="ru-RU" dirty="0">
                <a:latin typeface="Times New Roman"/>
                <a:cs typeface="Times New Roman"/>
              </a:rPr>
              <a:t>связано</a:t>
            </a:r>
            <a:r>
              <a:rPr lang="ru-RU" spc="52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определение:</a:t>
            </a:r>
            <a:endParaRPr lang="ru-RU" dirty="0">
              <a:latin typeface="Times New Roman"/>
              <a:cs typeface="Times New Roman"/>
            </a:endParaRPr>
          </a:p>
          <a:p>
            <a:pPr marL="443116" indent="-215570">
              <a:spcBef>
                <a:spcPts val="1188"/>
              </a:spcBef>
              <a:buSzPct val="55555"/>
              <a:buFont typeface="Wingdings" pitchFamily="2" charset="2"/>
              <a:buChar char="§"/>
              <a:tabLst>
                <a:tab pos="442517" algn="l"/>
                <a:tab pos="443116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вида налога, подлежащего 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исчислению,  </a:t>
            </a: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уплате 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по определенным</a:t>
            </a:r>
            <a:r>
              <a:rPr lang="ru-RU" sz="2400" spc="33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объектам;</a:t>
            </a: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443116" indent="-215570">
              <a:buSzPct val="55555"/>
              <a:buFont typeface="Wingdings" pitchFamily="2" charset="2"/>
              <a:buChar char="§"/>
              <a:tabLst>
                <a:tab pos="442517" algn="l"/>
                <a:tab pos="443116" algn="l"/>
              </a:tabLst>
            </a:pP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срока 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уплаты</a:t>
            </a:r>
            <a:r>
              <a:rPr lang="ru-RU" sz="2400" spc="-8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налога;</a:t>
            </a:r>
          </a:p>
          <a:p>
            <a:pPr marL="443116" indent="-215570">
              <a:buSzPct val="55555"/>
              <a:buFont typeface="Wingdings" pitchFamily="2" charset="2"/>
              <a:buChar char="§"/>
              <a:tabLst>
                <a:tab pos="442517" algn="l"/>
                <a:tab pos="443116" algn="l"/>
              </a:tabLst>
            </a:pP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предоставляемой </a:t>
            </a: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налоговой 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отчетности (ее видов, </a:t>
            </a: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сроков 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и</a:t>
            </a:r>
            <a:r>
              <a:rPr lang="ru-RU" sz="2400" spc="57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т.п.)</a:t>
            </a:r>
          </a:p>
          <a:p>
            <a:endParaRPr dirty="0">
              <a:latin typeface="Times New Roman"/>
              <a:cs typeface="Times New Roman"/>
            </a:endParaRPr>
          </a:p>
        </p:txBody>
      </p:sp>
      <p:sp>
        <p:nvSpPr>
          <p:cNvPr id="11" name="object 2"/>
          <p:cNvSpPr txBox="1"/>
          <p:nvPr/>
        </p:nvSpPr>
        <p:spPr>
          <a:xfrm>
            <a:off x="546100" y="4989463"/>
            <a:ext cx="9448800" cy="115416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630542" indent="423954">
              <a:lnSpc>
                <a:spcPts val="1943"/>
              </a:lnSpc>
              <a:spcBef>
                <a:spcPts val="1386"/>
              </a:spcBef>
            </a:pPr>
            <a:r>
              <a:rPr lang="ru-RU" b="1" u="sng" spc="-5" dirty="0">
                <a:solidFill>
                  <a:srgbClr val="0070C0"/>
                </a:solidFill>
                <a:latin typeface="Times New Roman"/>
                <a:cs typeface="Times New Roman"/>
              </a:rPr>
              <a:t>Объектом налогообложения </a:t>
            </a:r>
            <a:r>
              <a:rPr lang="ru-RU" spc="-5" dirty="0">
                <a:latin typeface="Times New Roman"/>
                <a:cs typeface="Times New Roman"/>
              </a:rPr>
              <a:t>и (или) </a:t>
            </a:r>
            <a:r>
              <a:rPr lang="ru-RU" b="1" u="sng" spc="-5" dirty="0">
                <a:solidFill>
                  <a:srgbClr val="0070C0"/>
                </a:solidFill>
                <a:latin typeface="Times New Roman"/>
                <a:cs typeface="Times New Roman"/>
              </a:rPr>
              <a:t>объектом</a:t>
            </a:r>
            <a:r>
              <a:rPr lang="ru-RU" b="1" spc="-5" dirty="0">
                <a:latin typeface="Times New Roman"/>
                <a:cs typeface="Times New Roman"/>
              </a:rPr>
              <a:t>, </a:t>
            </a:r>
            <a:r>
              <a:rPr lang="ru-RU" dirty="0">
                <a:latin typeface="Times New Roman"/>
                <a:cs typeface="Times New Roman"/>
              </a:rPr>
              <a:t>связанным с  </a:t>
            </a:r>
            <a:r>
              <a:rPr lang="ru-RU" spc="-5" dirty="0">
                <a:latin typeface="Times New Roman"/>
                <a:cs typeface="Times New Roman"/>
              </a:rPr>
              <a:t>налогообложением, являются имущество и действия, </a:t>
            </a:r>
            <a:r>
              <a:rPr lang="ru-RU" dirty="0">
                <a:latin typeface="Times New Roman"/>
                <a:cs typeface="Times New Roman"/>
              </a:rPr>
              <a:t>с </a:t>
            </a:r>
            <a:r>
              <a:rPr lang="ru-RU" spc="-5" dirty="0">
                <a:latin typeface="Times New Roman"/>
                <a:cs typeface="Times New Roman"/>
              </a:rPr>
              <a:t>наличием и (или) </a:t>
            </a:r>
            <a:r>
              <a:rPr lang="ru-RU" dirty="0">
                <a:latin typeface="Times New Roman"/>
                <a:cs typeface="Times New Roman"/>
              </a:rPr>
              <a:t>на </a:t>
            </a:r>
            <a:r>
              <a:rPr lang="ru-RU" spc="-5" dirty="0">
                <a:latin typeface="Times New Roman"/>
                <a:cs typeface="Times New Roman"/>
              </a:rPr>
              <a:t>основании которых </a:t>
            </a:r>
            <a:r>
              <a:rPr lang="ru-RU" dirty="0">
                <a:latin typeface="Times New Roman"/>
                <a:cs typeface="Times New Roman"/>
              </a:rPr>
              <a:t>у  </a:t>
            </a:r>
            <a:r>
              <a:rPr lang="ru-RU" spc="-5" dirty="0">
                <a:latin typeface="Times New Roman"/>
                <a:cs typeface="Times New Roman"/>
              </a:rPr>
              <a:t>налогоплательщика возникает налоговое</a:t>
            </a:r>
            <a:r>
              <a:rPr lang="ru-RU" spc="85" dirty="0">
                <a:latin typeface="Times New Roman"/>
                <a:cs typeface="Times New Roman"/>
              </a:rPr>
              <a:t> </a:t>
            </a:r>
            <a:r>
              <a:rPr lang="ru-RU" spc="-5" dirty="0">
                <a:latin typeface="Times New Roman"/>
                <a:cs typeface="Times New Roman"/>
              </a:rPr>
              <a:t>обязательство (статья 32 НК).</a:t>
            </a:r>
            <a:endParaRPr lang="ru-RU" dirty="0">
              <a:latin typeface="Times New Roman"/>
              <a:cs typeface="Times New Roman"/>
            </a:endParaRPr>
          </a:p>
          <a:p>
            <a:pPr marL="11976" marR="630542" indent="423954">
              <a:lnSpc>
                <a:spcPts val="1943"/>
              </a:lnSpc>
              <a:spcBef>
                <a:spcPts val="1386"/>
              </a:spcBef>
            </a:pPr>
            <a:endParaRPr sz="1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185057" y="3400425"/>
            <a:ext cx="9657444" cy="22098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Статьей 33 Закона </a:t>
            </a:r>
            <a:r>
              <a:rPr lang="ru-RU" b="1" spc="1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Республики Казахстан от 25 декабря 2017 года № 121-VI ЗРК «О введении в действие Кодекса Республики Казахстан «О налогах и других обязательных платежах в бюджет» (Налоговый кодекс)» (далее </a:t>
            </a:r>
            <a:r>
              <a:rPr lang="ru-RU" b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Закона № 121-VI ЗРК. )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разделов 8  /Индивидуальный подоходный налог/ и 9 /Индивидуальный подоходный налог  с доходов лица, занимающегося частной практикой, и индивидуального предпринимателя/ НК были приостановлены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2025 года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При этом установлено, что в период приостановления данные разделы действуют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редакции, указанной в статье 33. </a:t>
            </a:r>
          </a:p>
        </p:txBody>
      </p:sp>
      <p:sp>
        <p:nvSpPr>
          <p:cNvPr id="2" name="object 2"/>
          <p:cNvSpPr txBox="1"/>
          <p:nvPr/>
        </p:nvSpPr>
        <p:spPr>
          <a:xfrm>
            <a:off x="0" y="916132"/>
            <a:ext cx="10083799" cy="381232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86827" indent="423954">
              <a:lnSpc>
                <a:spcPct val="95800"/>
              </a:lnSpc>
            </a:pPr>
            <a:r>
              <a:rPr lang="ru-RU" spc="-5" dirty="0">
                <a:latin typeface="Times New Roman"/>
                <a:cs typeface="Times New Roman"/>
              </a:rPr>
              <a:t>Во исполнение налогового обязательства налогоплательщик совершает следующие действия: </a:t>
            </a:r>
          </a:p>
          <a:p>
            <a:pPr marL="297726" marR="186827" indent="-285750">
              <a:lnSpc>
                <a:spcPct val="95800"/>
              </a:lnSpc>
              <a:buFontTx/>
              <a:buChar char="-"/>
            </a:pP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исчисляет,</a:t>
            </a:r>
            <a:r>
              <a:rPr lang="ru-RU" spc="-5" dirty="0">
                <a:latin typeface="Times New Roman"/>
                <a:cs typeface="Times New Roman"/>
              </a:rPr>
              <a:t> исходя из объектов налогообложения и (или) объектов, связанных с налогообложением, налоговой базы и налоговых ставок,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суммы налогов и платежей, подлежащие уплате в бюджет,</a:t>
            </a:r>
            <a:r>
              <a:rPr lang="ru-RU" spc="-5" dirty="0">
                <a:latin typeface="Times New Roman"/>
                <a:cs typeface="Times New Roman"/>
              </a:rPr>
              <a:t> а также авансовые и текущие платежи по ним в соответствии с Особенной частью НК. </a:t>
            </a:r>
          </a:p>
          <a:p>
            <a:pPr marL="297726" marR="186827" indent="-285750">
              <a:lnSpc>
                <a:spcPct val="95800"/>
              </a:lnSpc>
              <a:buFontTx/>
              <a:buChar char="-"/>
            </a:pP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уплачивает исчисленные и начисленные суммы налогов </a:t>
            </a:r>
            <a:r>
              <a:rPr lang="ru-RU" spc="-5" dirty="0">
                <a:latin typeface="Times New Roman"/>
                <a:cs typeface="Times New Roman"/>
              </a:rPr>
              <a:t>и платежей в бюджет, авансовые и текущие платежи по налогам и платежам в бюджет в соответствии с Особенной частью НК.</a:t>
            </a:r>
          </a:p>
          <a:p>
            <a:pPr marL="11976" marR="186827" indent="423954" algn="just">
              <a:lnSpc>
                <a:spcPct val="95800"/>
              </a:lnSpc>
            </a:pPr>
            <a:endParaRPr lang="ru-RU" sz="800" spc="-5" dirty="0">
              <a:latin typeface="Times New Roman"/>
              <a:cs typeface="Times New Roman"/>
            </a:endParaRPr>
          </a:p>
          <a:p>
            <a:pPr marL="11976" marR="186827" indent="423954" algn="just">
              <a:lnSpc>
                <a:spcPct val="95800"/>
              </a:lnSpc>
            </a:pPr>
            <a:r>
              <a:rPr lang="ru-RU" sz="2400" spc="-5" dirty="0">
                <a:latin typeface="Times New Roman"/>
                <a:cs typeface="Times New Roman"/>
              </a:rPr>
              <a:t>Рассмотрим исчисление, уплату </a:t>
            </a:r>
            <a:r>
              <a:rPr lang="ru-RU"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индивидуального подоходного налога </a:t>
            </a:r>
          </a:p>
          <a:p>
            <a:pPr marL="11976" marR="186827" indent="423954" algn="just">
              <a:lnSpc>
                <a:spcPct val="95800"/>
              </a:lnSpc>
            </a:pPr>
            <a:endParaRPr lang="ru-RU" sz="700" b="1" spc="-5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1976" marR="186827" indent="423954">
              <a:lnSpc>
                <a:spcPct val="95800"/>
              </a:lnSpc>
            </a:pPr>
            <a:endParaRPr lang="ru-RU" b="1" u="sng" spc="-5" dirty="0">
              <a:solidFill>
                <a:srgbClr val="006FC0"/>
              </a:solidFill>
              <a:latin typeface="Times New Roman"/>
              <a:cs typeface="Times New Roman"/>
            </a:endParaRPr>
          </a:p>
          <a:p>
            <a:pPr marL="11976" marR="186827" indent="423954" algn="just">
              <a:lnSpc>
                <a:spcPct val="95800"/>
              </a:lnSpc>
            </a:pPr>
            <a:endParaRPr lang="ru-RU" b="1" u="sng" spc="-5" dirty="0">
              <a:solidFill>
                <a:srgbClr val="006FC0"/>
              </a:solidFill>
              <a:latin typeface="Times New Roman"/>
              <a:cs typeface="Times New Roman"/>
            </a:endParaRPr>
          </a:p>
          <a:p>
            <a:pPr marL="435930">
              <a:lnSpc>
                <a:spcPts val="1999"/>
              </a:lnSpc>
              <a:spcBef>
                <a:spcPts val="1231"/>
              </a:spcBef>
            </a:pPr>
            <a:endParaRPr lang="ru-RU" dirty="0">
              <a:latin typeface="Times New Roman"/>
              <a:cs typeface="Times New Roman"/>
            </a:endParaRPr>
          </a:p>
          <a:p>
            <a:pPr marL="11976" marR="130539" indent="423954">
              <a:lnSpc>
                <a:spcPct val="95700"/>
              </a:lnSpc>
              <a:spcBef>
                <a:spcPts val="1320"/>
              </a:spcBef>
            </a:pP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13</a:t>
            </a:fld>
            <a:endParaRPr dirty="0"/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Налоговые обязательства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(ИПН).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bject 2"/>
          <p:cNvSpPr txBox="1"/>
          <p:nvPr/>
        </p:nvSpPr>
        <p:spPr>
          <a:xfrm>
            <a:off x="185057" y="5457824"/>
            <a:ext cx="9713686" cy="19395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3053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spc="-5" dirty="0">
              <a:latin typeface="Times New Roman"/>
              <a:cs typeface="Times New Roman"/>
            </a:endParaRPr>
          </a:p>
          <a:p>
            <a:pPr marL="11976" marR="130539" indent="423954">
              <a:lnSpc>
                <a:spcPct val="95700"/>
              </a:lnSpc>
              <a:spcBef>
                <a:spcPts val="1320"/>
              </a:spcBef>
            </a:pPr>
            <a:r>
              <a:rPr lang="ru-RU" sz="2000" spc="-5" dirty="0">
                <a:latin typeface="Times New Roman"/>
                <a:cs typeface="Times New Roman"/>
              </a:rPr>
              <a:t>Таким образом, исходя из требований норм статьи 33 Закона № 121-VI ЗРК адвокаты, как лица, занимающиеся частной практикой, </a:t>
            </a:r>
            <a:r>
              <a:rPr lang="ru-RU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до 1 января 2025 года  </a:t>
            </a:r>
            <a:r>
              <a:rPr lang="ru-RU" sz="2000" spc="-5" dirty="0">
                <a:latin typeface="Times New Roman"/>
                <a:cs typeface="Times New Roman"/>
              </a:rPr>
              <a:t>исчисляли, уплачивали индивидуальный подоходный налог в порядке и сроки, установленные разделами 8 и 9 Налогового кодекса </a:t>
            </a:r>
            <a:r>
              <a:rPr lang="ru-RU"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 редакции, указанной в статье 33 Закона № 121-VI ЗРК.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F9CA94-859E-35FB-1404-050731C2C2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827058EE-81C9-1861-9D5C-D4FCF4A37FB4}"/>
              </a:ext>
            </a:extLst>
          </p:cNvPr>
          <p:cNvSpPr/>
          <p:nvPr/>
        </p:nvSpPr>
        <p:spPr>
          <a:xfrm>
            <a:off x="469900" y="2419374"/>
            <a:ext cx="9220200" cy="349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года названные разделы 8 и 9 НК действуют и применяются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адвокатами,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лицами, занимающимися частной практикой,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редакции, указанной в НК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 не в статье 33 Закона № 121-VI ЗРК). 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DAE255B1-47A1-FB1F-30CF-DDB7956A0628}"/>
              </a:ext>
            </a:extLst>
          </p:cNvPr>
          <p:cNvSpPr txBox="1"/>
          <p:nvPr/>
        </p:nvSpPr>
        <p:spPr>
          <a:xfrm>
            <a:off x="311376" y="1225472"/>
            <a:ext cx="9531124" cy="67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86827" indent="423954" algn="just">
              <a:lnSpc>
                <a:spcPct val="95800"/>
              </a:lnSpc>
            </a:pPr>
            <a:endParaRPr lang="ru-RU" b="1" u="sng" spc="-5" dirty="0">
              <a:solidFill>
                <a:srgbClr val="006FC0"/>
              </a:solidFill>
              <a:latin typeface="Times New Roman"/>
              <a:cs typeface="Times New Roman"/>
            </a:endParaRPr>
          </a:p>
          <a:p>
            <a:pPr marL="11976" marR="186827" indent="423954" algn="ctr">
              <a:lnSpc>
                <a:spcPct val="95800"/>
              </a:lnSpc>
            </a:pPr>
            <a:r>
              <a:rPr lang="ru-RU"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ИПН </a:t>
            </a:r>
            <a:r>
              <a:rPr lang="ru-RU"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 1 января 2025 года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F777AD2-1C8C-1867-BDE6-1C57E1D91BE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14</a:t>
            </a:fld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EE525D8A-AA94-0623-8DED-C42CC160DD29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386A78D-84B1-CCDB-9B2C-57363BE9308D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 descr="Картинки по запросу icon">
            <a:extLst>
              <a:ext uri="{FF2B5EF4-FFF2-40B4-BE49-F238E27FC236}">
                <a16:creationId xmlns:a16="http://schemas.microsoft.com/office/drawing/2014/main" id="{690E1723-FD27-5363-8C3A-E778F4312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3705225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619710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3C3A1-8D0F-D906-590F-A8E702838E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587FB0F-F19E-D04A-B574-732952D98894}"/>
              </a:ext>
            </a:extLst>
          </p:cNvPr>
          <p:cNvSpPr/>
          <p:nvPr/>
        </p:nvSpPr>
        <p:spPr>
          <a:xfrm>
            <a:off x="88900" y="1038224"/>
            <a:ext cx="9677400" cy="19401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пункту 1 статьи 316 главы 35 /Общие положения/ раздела 8 /Индивидуальный подоходный налог/ плательщиками индивидуального подоходного налога (далее – ИПН) являются физические лица, имеющие объекты налогообложения в виде облагаемого дохода физического лица у источника выплаты и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самостоятельном налогообложении</a:t>
            </a:r>
            <a:r>
              <a:rPr lang="ru-RU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7446523C-0171-BACD-4AB5-03D1EABDE23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15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6AB6363C-1B6C-B0F0-DAF2-D34ABD38438C}"/>
              </a:ext>
            </a:extLst>
          </p:cNvPr>
          <p:cNvSpPr txBox="1"/>
          <p:nvPr/>
        </p:nvSpPr>
        <p:spPr>
          <a:xfrm>
            <a:off x="88900" y="4949215"/>
            <a:ext cx="9220200" cy="121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F99DDAA-FD95-8DF6-9BBB-A6922DDDDB65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7DD5E0D5-563C-7CB5-B909-BD00AA1F58DD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DADE7B2-9EFC-F313-023F-F9D5462F5374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Рисунок 10" descr="Изображение выглядит как офисные принадлежности, в помещении, текст, Имущество общего назначен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1F787E27-AF8D-1640-5F4D-4C1CD308A2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1" y="3231959"/>
            <a:ext cx="4953000" cy="367366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1D42907-8EB5-7DA2-7ACE-C700D1A7B76C}"/>
              </a:ext>
            </a:extLst>
          </p:cNvPr>
          <p:cNvSpPr txBox="1"/>
          <p:nvPr/>
        </p:nvSpPr>
        <p:spPr>
          <a:xfrm>
            <a:off x="5138057" y="2978570"/>
            <a:ext cx="462824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Из анализа норм раздела 8 НК вытекает, что  к  доходам   лиц, занимающимся  частной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практикой, относятся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адвоката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(подпункт 3) статьи 336 НК).</a:t>
            </a:r>
            <a:r>
              <a:rPr lang="ru-RU" dirty="0">
                <a:latin typeface="Times New Roman"/>
                <a:cs typeface="Times New Roman"/>
              </a:rPr>
              <a:t> </a:t>
            </a:r>
          </a:p>
          <a:p>
            <a:endParaRPr lang="ru-RU" dirty="0">
              <a:latin typeface="Times New Roman"/>
              <a:cs typeface="Times New Roman"/>
            </a:endParaRPr>
          </a:p>
          <a:p>
            <a:r>
              <a:rPr lang="ru-RU" sz="2000" dirty="0">
                <a:latin typeface="Times New Roman"/>
                <a:cs typeface="Times New Roman"/>
              </a:rPr>
              <a:t>     С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1 января 2025 года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в годовой доход физического лица </a:t>
            </a:r>
            <a:r>
              <a:rPr lang="ru-RU" sz="2000" dirty="0">
                <a:latin typeface="Times New Roman"/>
                <a:cs typeface="Times New Roman"/>
              </a:rPr>
              <a:t>включаются все виды его дохода, в том числе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доход </a:t>
            </a:r>
            <a:r>
              <a:rPr lang="ru-RU" sz="2000" dirty="0">
                <a:latin typeface="Times New Roman"/>
                <a:cs typeface="Times New Roman"/>
              </a:rPr>
              <a:t>лица, занимающегося частной практикой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(адвоката) </a:t>
            </a:r>
            <a:r>
              <a:rPr lang="ru-RU" sz="2000" dirty="0">
                <a:latin typeface="Times New Roman"/>
                <a:cs typeface="Times New Roman"/>
              </a:rPr>
              <a:t>(подпункт 15) статьи 321 НК.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19865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85057" y="4391025"/>
            <a:ext cx="9657444" cy="236319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5057" y="1114424"/>
            <a:ext cx="9571560" cy="2666997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184" y="1206179"/>
            <a:ext cx="9205360" cy="2460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14971" indent="423954">
              <a:lnSpc>
                <a:spcPct val="95800"/>
              </a:lnSpc>
              <a:spcBef>
                <a:spcPts val="1264"/>
              </a:spcBef>
            </a:pPr>
            <a:r>
              <a:rPr lang="ru-RU"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Годовой доход физического лица 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состоит </a:t>
            </a:r>
            <a:r>
              <a:rPr lang="ru-RU"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из доходов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, подлежащих получению (полученных) данным лицом в Республике Казахстан и за ее пределами в течение налогового периода, в виде доходов, </a:t>
            </a:r>
            <a:r>
              <a:rPr lang="ru-RU"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подлежащих налогообложению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: </a:t>
            </a:r>
          </a:p>
          <a:p>
            <a:pPr marL="11976" marR="114971" indent="423954">
              <a:lnSpc>
                <a:spcPct val="95800"/>
              </a:lnSpc>
              <a:spcBef>
                <a:spcPts val="1264"/>
              </a:spcBef>
            </a:pP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1) у источника выплаты;</a:t>
            </a:r>
          </a:p>
          <a:p>
            <a:pPr marL="11976" marR="114971" indent="423954">
              <a:lnSpc>
                <a:spcPct val="95800"/>
              </a:lnSpc>
              <a:spcBef>
                <a:spcPts val="1264"/>
              </a:spcBef>
            </a:pP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2) физическим лицом </a:t>
            </a:r>
            <a:r>
              <a:rPr lang="ru-RU" sz="2400" b="1" u="sng" spc="-5" dirty="0">
                <a:solidFill>
                  <a:srgbClr val="FFC000"/>
                </a:solidFill>
                <a:latin typeface="Times New Roman"/>
                <a:cs typeface="Times New Roman"/>
              </a:rPr>
              <a:t>самостоятельно</a:t>
            </a:r>
            <a:r>
              <a:rPr lang="ru-RU" sz="2400" b="1" spc="-5" dirty="0">
                <a:solidFill>
                  <a:schemeClr val="accent6"/>
                </a:solidFill>
                <a:latin typeface="Times New Roman"/>
                <a:cs typeface="Times New Roman"/>
              </a:rPr>
              <a:t> 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(пункт 1 статьи 319 НК).</a:t>
            </a: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16</a:t>
            </a:fld>
            <a:endParaRPr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85057" y="47626"/>
            <a:ext cx="8590643" cy="51784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Налоговые обязательства адвоката – продолжение. 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469900" y="4086225"/>
            <a:ext cx="9525000" cy="2135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14971" indent="423954">
              <a:lnSpc>
                <a:spcPct val="95800"/>
              </a:lnSpc>
              <a:spcBef>
                <a:spcPts val="1264"/>
              </a:spcBef>
            </a:pPr>
            <a:endParaRPr lang="ru-RU" sz="2400" b="1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1976" marR="114971" indent="423954">
              <a:lnSpc>
                <a:spcPct val="95800"/>
              </a:lnSpc>
              <a:spcBef>
                <a:spcPts val="1264"/>
              </a:spcBef>
            </a:pPr>
            <a:r>
              <a:rPr lang="ru-RU" sz="2400" b="1" dirty="0">
                <a:solidFill>
                  <a:srgbClr val="FFC000"/>
                </a:solidFill>
                <a:latin typeface="Times New Roman"/>
                <a:cs typeface="Times New Roman"/>
              </a:rPr>
              <a:t>Объектами обложения </a:t>
            </a: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ИПН являются:</a:t>
            </a:r>
          </a:p>
          <a:p>
            <a:pPr marL="11976" marR="114971" indent="423954">
              <a:lnSpc>
                <a:spcPct val="95800"/>
              </a:lnSpc>
              <a:spcBef>
                <a:spcPts val="1264"/>
              </a:spcBef>
            </a:pP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1) облагаемый доход физического лица у источника выплаты;</a:t>
            </a:r>
          </a:p>
          <a:p>
            <a:pPr marL="11976" marR="114971" indent="423954"/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2) облагаемый доход физического лица </a:t>
            </a:r>
            <a:r>
              <a:rPr lang="ru-RU" sz="2400" b="1" u="sng" dirty="0">
                <a:solidFill>
                  <a:srgbClr val="FFC000"/>
                </a:solidFill>
                <a:latin typeface="Times New Roman"/>
                <a:cs typeface="Times New Roman"/>
              </a:rPr>
              <a:t>при самостоятельном</a:t>
            </a:r>
          </a:p>
          <a:p>
            <a:pPr marL="11976" marR="114971" indent="423954"/>
            <a:r>
              <a:rPr lang="ru-RU" sz="2400" b="1" u="sng" dirty="0">
                <a:solidFill>
                  <a:srgbClr val="FFC000"/>
                </a:solidFill>
                <a:latin typeface="Times New Roman"/>
                <a:cs typeface="Times New Roman"/>
              </a:rPr>
              <a:t>налогообложении.</a:t>
            </a:r>
            <a:endParaRPr sz="2400" b="1" u="sng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E15B5E-EA83-C6C2-C062-F8DDAFFF2C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B0AFE752-96F6-CB3F-3061-60AA04EB2879}"/>
              </a:ext>
            </a:extLst>
          </p:cNvPr>
          <p:cNvSpPr/>
          <p:nvPr/>
        </p:nvSpPr>
        <p:spPr>
          <a:xfrm>
            <a:off x="88900" y="885825"/>
            <a:ext cx="9753600" cy="20925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Касаясь вопроса о порядке исчисления, уплаты ИПН, в первую очередь следует отметить, что в НК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336 /Доход лица, занимающегося частной практикой/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находится в параграфе 2 /Доходы, подлежащие налогообложению физическим лицом самостоятельно/ главы 36 /Доходы/ раздела 8 /Индивидуальный подоходный налог/ НК. </a:t>
            </a: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B11A2082-CC73-5B66-1602-5AA332315C29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17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F697655-B0A0-A8D4-BA9B-C1BA8B7A6BF3}"/>
              </a:ext>
            </a:extLst>
          </p:cNvPr>
          <p:cNvSpPr txBox="1"/>
          <p:nvPr/>
        </p:nvSpPr>
        <p:spPr>
          <a:xfrm>
            <a:off x="88900" y="4949215"/>
            <a:ext cx="9220200" cy="121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DF01919-04DE-BF9D-0334-F31FFB573DC7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486A78A-B548-573D-7884-16FC93935336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7E0D57A-50CC-4489-FADE-8E2F368F12B8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95557E2-2D51-2B11-DC59-BB9153E03E74}"/>
              </a:ext>
            </a:extLst>
          </p:cNvPr>
          <p:cNvSpPr txBox="1"/>
          <p:nvPr/>
        </p:nvSpPr>
        <p:spPr>
          <a:xfrm>
            <a:off x="4597401" y="2978570"/>
            <a:ext cx="5245099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То   есть   доход   адвоката,    как    лица, занимающегося частной практикой, подлежат налогообложению адвокатом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(самостоятельное налогообложение).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Самостоятельное    налогообложение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означает, что лицо, обратившееся за помощью к  адвокату,  при  оплате  данной   помощи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  производит   удержание  ИПН  у   источника выплат,  поскольку   адвокат   обязан самостоятельно определять доход, облагаемый доход и производить исчисление и уплату ИПН в соответствии требованиями НК.</a:t>
            </a:r>
          </a:p>
        </p:txBody>
      </p:sp>
      <p:pic>
        <p:nvPicPr>
          <p:cNvPr id="7" name="Рисунок 6" descr="Изображение выглядит как офисные принадлежности, Оргтехника, текст, Офисный инструмен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C6B3B22-E554-1504-2AF6-D64990BA4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9" y="3400425"/>
            <a:ext cx="4464051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901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7AFB63-E9F8-BDB5-817C-438F722CA4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1EFF34-B1AD-F236-A3DA-B56532A848C6}"/>
              </a:ext>
            </a:extLst>
          </p:cNvPr>
          <p:cNvSpPr/>
          <p:nvPr/>
        </p:nvSpPr>
        <p:spPr>
          <a:xfrm>
            <a:off x="317500" y="2433632"/>
            <a:ext cx="9200243" cy="449425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доходам, подлежащим налогообложению физическим лицом-резидентом самостоятельно, исчисление и уплата ИПН, а также представление налоговой отчетности производятся 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порядке и сроки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которые установлены 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параграфом 2 главы 36, главами 39 и 40  НК, по ставкам, предусмотренным статьей 320 НК 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2 статьи 317 НК).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Из данной правовой нормы следует, что 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адвокат,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лицо, занимающееся частной практикой, должен руководствоваться 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вышеприведенными нормами НК.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AE519A9-0DF5-8C54-0DF6-4E875A8BB5BE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895767" y="7421786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18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95D51FD-62FF-04B8-8588-7BE1736D744A}"/>
              </a:ext>
            </a:extLst>
          </p:cNvPr>
          <p:cNvSpPr txBox="1"/>
          <p:nvPr/>
        </p:nvSpPr>
        <p:spPr>
          <a:xfrm>
            <a:off x="185057" y="962026"/>
            <a:ext cx="9276443" cy="38205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4790" indent="423954" algn="just"/>
            <a:r>
              <a:rPr lang="ru-RU" sz="2000" dirty="0">
                <a:latin typeface="Times New Roman"/>
                <a:cs typeface="Times New Roman"/>
              </a:rPr>
              <a:t>     </a:t>
            </a:r>
          </a:p>
          <a:p>
            <a:pPr marL="11976" marR="4790" indent="423954" algn="just"/>
            <a:r>
              <a:rPr lang="ru-RU" sz="2000" dirty="0">
                <a:latin typeface="Times New Roman"/>
                <a:cs typeface="Times New Roman"/>
              </a:rPr>
              <a:t>     Следующий важный момент, на который необходимо обратить внимание. </a:t>
            </a:r>
          </a:p>
          <a:p>
            <a:pPr marL="11976" marR="4790" indent="423954" algn="just"/>
            <a:r>
              <a:rPr lang="ru-RU" sz="2000" dirty="0">
                <a:latin typeface="Times New Roman"/>
                <a:cs typeface="Times New Roman"/>
              </a:rPr>
              <a:t>     Статьей 317 НК устанавливаются </a:t>
            </a:r>
            <a:r>
              <a:rPr lang="ru-RU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особенности налогообложения доходов в </a:t>
            </a:r>
          </a:p>
          <a:p>
            <a:pPr marL="11976" marR="4790" indent="423954" algn="just"/>
            <a:r>
              <a:rPr lang="ru-RU"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отдельных случаях. </a:t>
            </a:r>
          </a:p>
          <a:p>
            <a:pPr marL="11976" marR="4790" indent="423954" algn="just">
              <a:lnSpc>
                <a:spcPct val="958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r>
              <a:rPr lang="ru-RU" u="heavy" spc="-424" dirty="0">
                <a:solidFill>
                  <a:srgbClr val="4F81BC"/>
                </a:solidFill>
                <a:latin typeface="Times New Roman"/>
                <a:cs typeface="Times New Roman"/>
              </a:rPr>
              <a:t>        </a:t>
            </a: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065AF33-46C4-70CD-A89D-67A3D8683AE7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42E898C6-C62A-57CA-8F61-BFE781B28CFB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 descr="Картинки по запросу icon">
            <a:extLst>
              <a:ext uri="{FF2B5EF4-FFF2-40B4-BE49-F238E27FC236}">
                <a16:creationId xmlns:a16="http://schemas.microsoft.com/office/drawing/2014/main" id="{8A5F3A37-756B-7041-6A46-938B102A3A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300" y="1274399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92322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6FC2C9-83D9-F9AA-3B3D-59E8019578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553A5D9-D503-C425-E1E6-D7BCBE12A7F4}"/>
              </a:ext>
            </a:extLst>
          </p:cNvPr>
          <p:cNvSpPr/>
          <p:nvPr/>
        </p:nvSpPr>
        <p:spPr>
          <a:xfrm>
            <a:off x="185057" y="1038224"/>
            <a:ext cx="9657444" cy="19401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Несмотря на то, что доход лица, занимающегося частной практикой (адвоката) включается в годовой доход физического лица (подпункт 15) статьи 321 НК),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адвоката не относится к имущественному доходу физического лица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3 статьи 330 НК).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768D5A4-DEB3-5192-BD88-0E5D32CEAA8A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19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C36AD62D-B4F9-5FEC-A7B6-25C37A1754D7}"/>
              </a:ext>
            </a:extLst>
          </p:cNvPr>
          <p:cNvSpPr txBox="1"/>
          <p:nvPr/>
        </p:nvSpPr>
        <p:spPr>
          <a:xfrm>
            <a:off x="88900" y="4949215"/>
            <a:ext cx="9220200" cy="121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EB1EA7B-B1F8-402F-AAC4-D61A2C8A9ADA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5C0D3A56-B8B4-D265-846C-BBC4C0E19163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19.Налоговые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-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4486824-D06C-A1B1-FDE7-334EB6AC0147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229C9C-05B4-8A7B-3CA6-88A0A70B503A}"/>
              </a:ext>
            </a:extLst>
          </p:cNvPr>
          <p:cNvSpPr txBox="1"/>
          <p:nvPr/>
        </p:nvSpPr>
        <p:spPr>
          <a:xfrm>
            <a:off x="5575300" y="2978570"/>
            <a:ext cx="4267201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Доходом адвокатов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лиц, занимающихся частной практикой, являются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доходов</a:t>
            </a:r>
            <a:r>
              <a:rPr lang="ru-RU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полученных от осуществления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адвокатской 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полученные суммы возмещения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расходов, связанных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защитой и представительством (статья 336 параграфа 2 главы 36 НК).</a:t>
            </a:r>
            <a:endParaRPr lang="ru-RU" sz="2000" dirty="0"/>
          </a:p>
        </p:txBody>
      </p:sp>
      <p:pic>
        <p:nvPicPr>
          <p:cNvPr id="12" name="Рисунок 11" descr="Изображение выглядит как в помещении, человек, стол, стен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2290E92-8789-5DDD-9EF0-BABA96E831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3130811"/>
            <a:ext cx="5314043" cy="394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310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2679700" y="1266825"/>
            <a:ext cx="7404100" cy="2819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32100" y="1114426"/>
            <a:ext cx="7010400" cy="29398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endParaRPr lang="ru-RU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r>
              <a:rPr lang="ru-RU" sz="1800" b="1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Кодекс Республики Казахстан от 25 декабря 2017 года № 120-VI ЗРК «О налогах и других обязательных платежах в бюджет (Налоговый кодекс)» </a:t>
            </a:r>
            <a:r>
              <a:rPr lang="ru-RU" sz="1800" dirty="0">
                <a:solidFill>
                  <a:schemeClr val="bg2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(далее – НК) устанавливает основополагающие принципы налогообложения, регулирует властные отношения по установлению, введению, изменению, отмене, порядку исчисления и уплаты налогов и других обязательных платежей в бюджет, а также отношения, налогового обязательства.</a:t>
            </a:r>
          </a:p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endParaRPr lang="ru-RU" sz="2400" b="1" u="sng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654467" y="7210425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</a:t>
            </a:fld>
            <a:endParaRPr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обязательства адвоката.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"/>
          <p:cNvSpPr txBox="1"/>
          <p:nvPr/>
        </p:nvSpPr>
        <p:spPr>
          <a:xfrm>
            <a:off x="622300" y="4467225"/>
            <a:ext cx="8915400" cy="27477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4790" indent="423954">
              <a:lnSpc>
                <a:spcPct val="95800"/>
              </a:lnSpc>
              <a:spcBef>
                <a:spcPts val="5"/>
              </a:spcBef>
            </a:pPr>
            <a:r>
              <a:rPr lang="ru-RU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введение Налогового кодекса в действие, введение в действие определенных его норм, приостановление  отдельных его норм регулируется </a:t>
            </a:r>
            <a:r>
              <a:rPr lang="ru-RU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Законом Республики Казахстан от 25 декабря 2017 года № 121-VI ЗРК «О введении в действие Кодекса Республики Казахстан «О налогах и других обязательных платежах в бюджет» (Налоговый кодекс)»</a:t>
            </a:r>
            <a:r>
              <a:rPr lang="ru-RU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(далее - Закон № 121-VI ЗРК). </a:t>
            </a:r>
          </a:p>
          <a:p>
            <a:pPr marL="11976" marR="4790" indent="423954">
              <a:lnSpc>
                <a:spcPct val="95800"/>
              </a:lnSpc>
              <a:spcBef>
                <a:spcPts val="5"/>
              </a:spcBef>
            </a:pPr>
            <a:endParaRPr lang="ru-RU" spc="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76" marR="4790" indent="423954">
              <a:lnSpc>
                <a:spcPct val="95800"/>
              </a:lnSpc>
              <a:spcBef>
                <a:spcPts val="5"/>
              </a:spcBef>
            </a:pPr>
            <a:r>
              <a:rPr lang="ru-RU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Согласно статье 1 Закона № 121-VI ЗРК Налоговый кодекс (далее – НК) вводится в действие </a:t>
            </a:r>
            <a:r>
              <a:rPr lang="ru-RU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 1 января 2018 года.</a:t>
            </a:r>
          </a:p>
          <a:p>
            <a:pPr marL="11976" marR="4790" indent="423954">
              <a:lnSpc>
                <a:spcPct val="95800"/>
              </a:lnSpc>
              <a:spcBef>
                <a:spcPts val="5"/>
              </a:spcBef>
            </a:pP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76" marR="4790" indent="423954">
              <a:lnSpc>
                <a:spcPct val="95800"/>
              </a:lnSpc>
              <a:spcBef>
                <a:spcPts val="5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Изображение выглядит как книга, офисные принадлежности, в помещении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D8F589-92CB-FE9E-9CAA-CA82D27693B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4506"/>
            <a:ext cx="2679700" cy="286171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137851-685A-2F82-6388-DC6898D13E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A29666E-7D00-336C-F62F-CAB396189147}"/>
              </a:ext>
            </a:extLst>
          </p:cNvPr>
          <p:cNvSpPr/>
          <p:nvPr/>
        </p:nvSpPr>
        <p:spPr>
          <a:xfrm>
            <a:off x="185057" y="4314826"/>
            <a:ext cx="9581244" cy="316618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A777347-987A-A20A-2C9A-9316CEF8C93C}"/>
              </a:ext>
            </a:extLst>
          </p:cNvPr>
          <p:cNvSpPr/>
          <p:nvPr/>
        </p:nvSpPr>
        <p:spPr>
          <a:xfrm>
            <a:off x="185057" y="962025"/>
            <a:ext cx="9581244" cy="13715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BDBCAB7-1289-CC72-8468-7F95BDB3CC9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20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4417D230-1FA6-EB91-8EAC-1A63FF802A52}"/>
              </a:ext>
            </a:extLst>
          </p:cNvPr>
          <p:cNvSpPr txBox="1"/>
          <p:nvPr/>
        </p:nvSpPr>
        <p:spPr>
          <a:xfrm>
            <a:off x="327184" y="962025"/>
            <a:ext cx="9439116" cy="64427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92815" indent="423954"/>
            <a:endParaRPr lang="ru-RU" sz="800" b="1" spc="-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92815" indent="423954"/>
            <a:r>
              <a:rPr lang="ru-RU"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У адвоката, как лица, занимающегося частной практикой, </a:t>
            </a:r>
            <a:r>
              <a:rPr lang="ru-RU" sz="20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объектом обложения ИПН </a:t>
            </a:r>
            <a:r>
              <a:rPr lang="ru-RU"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является </a:t>
            </a:r>
            <a:r>
              <a:rPr lang="ru-RU" sz="20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облагаемый доход адвоката </a:t>
            </a:r>
            <a:r>
              <a:rPr lang="ru-RU"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при </a:t>
            </a:r>
            <a:r>
              <a:rPr lang="ru-RU" sz="20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самостоятельном</a:t>
            </a:r>
            <a:r>
              <a:rPr lang="ru-RU" sz="20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налогообложении (</a:t>
            </a:r>
            <a:r>
              <a:rPr lang="ru-RU" sz="2000" spc="-5" dirty="0">
                <a:solidFill>
                  <a:schemeClr val="bg1"/>
                </a:solidFill>
                <a:latin typeface="Times New Roman"/>
                <a:cs typeface="Times New Roman"/>
              </a:rPr>
              <a:t>подпункт 2) статьи 318, подпункт  3) статьи 336 НК)</a:t>
            </a:r>
          </a:p>
          <a:p>
            <a:pPr marL="11976" marR="341319" indent="423954"/>
            <a:endParaRPr lang="ru-RU" dirty="0">
              <a:latin typeface="Times New Roman"/>
              <a:cs typeface="Times New Roman"/>
            </a:endParaRPr>
          </a:p>
          <a:p>
            <a:pPr marL="11976" marR="341319" indent="423954"/>
            <a:endParaRPr lang="ru-RU" sz="800" dirty="0">
              <a:latin typeface="Times New Roman"/>
              <a:cs typeface="Times New Roman"/>
            </a:endParaRPr>
          </a:p>
          <a:p>
            <a:pPr marL="11976" marR="341319" indent="423954" algn="just"/>
            <a:endParaRPr lang="ru-RU" sz="20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1976" marR="341319" indent="423954"/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Налогооблагаемый доход </a:t>
            </a:r>
            <a:r>
              <a:rPr lang="ru-RU" sz="2000" dirty="0">
                <a:latin typeface="Times New Roman"/>
                <a:cs typeface="Times New Roman"/>
              </a:rPr>
              <a:t>адвоката </a:t>
            </a:r>
            <a:r>
              <a:rPr lang="ru-RU" sz="2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за налоговый период </a:t>
            </a:r>
            <a:r>
              <a:rPr lang="ru-RU" sz="2000" dirty="0">
                <a:latin typeface="Times New Roman"/>
                <a:cs typeface="Times New Roman"/>
              </a:rPr>
              <a:t>определяется как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sz="20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сумма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 доходов</a:t>
            </a:r>
            <a:r>
              <a:rPr lang="ru-RU" sz="2000" dirty="0">
                <a:latin typeface="Times New Roman"/>
                <a:cs typeface="Times New Roman"/>
              </a:rPr>
              <a:t>,  подлежащих  получению (полученных)   от осуществления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адвокатской  деятельности,  уменьшенная</a:t>
            </a:r>
            <a:r>
              <a:rPr lang="ru-RU" sz="2000" dirty="0">
                <a:latin typeface="Times New Roman"/>
                <a:cs typeface="Times New Roman"/>
              </a:rPr>
              <a:t>   на  сумму  </a:t>
            </a: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профессиональных вычетов </a:t>
            </a:r>
            <a:r>
              <a:rPr lang="ru-RU" sz="2000" dirty="0">
                <a:latin typeface="Times New Roman"/>
                <a:cs typeface="Times New Roman"/>
              </a:rPr>
              <a:t>адвоката (статья 364 НК).</a:t>
            </a:r>
          </a:p>
          <a:p>
            <a:pPr marL="11976" marR="341319" indent="423954" algn="just"/>
            <a:endParaRPr lang="ru-RU" sz="2000" dirty="0">
              <a:latin typeface="Times New Roman"/>
              <a:cs typeface="Times New Roman"/>
            </a:endParaRPr>
          </a:p>
          <a:p>
            <a:pPr marL="227546" algn="just">
              <a:buSzPct val="55555"/>
              <a:tabLst>
                <a:tab pos="442517" algn="l"/>
                <a:tab pos="443116" algn="l"/>
              </a:tabLst>
            </a:pPr>
            <a:endParaRPr lang="ru-RU" sz="800" dirty="0">
              <a:latin typeface="Times New Roman"/>
              <a:cs typeface="Times New Roman"/>
            </a:endParaRPr>
          </a:p>
          <a:p>
            <a:pPr marL="11976" marR="341319" indent="423954">
              <a:lnSpc>
                <a:spcPts val="1961"/>
              </a:lnSpc>
              <a:spcBef>
                <a:spcPts val="1358"/>
              </a:spcBef>
            </a:pPr>
            <a:r>
              <a:rPr lang="ru-RU" sz="2000" b="1" dirty="0">
                <a:solidFill>
                  <a:srgbClr val="FFC000"/>
                </a:solidFill>
                <a:latin typeface="Times New Roman"/>
                <a:cs typeface="Times New Roman"/>
              </a:rPr>
              <a:t>К доходам </a:t>
            </a:r>
            <a:r>
              <a:rPr lang="ru-R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от осуществления </a:t>
            </a:r>
            <a:r>
              <a:rPr lang="ru-RU" sz="2000" b="1" dirty="0">
                <a:solidFill>
                  <a:srgbClr val="FFC000"/>
                </a:solidFill>
                <a:latin typeface="Times New Roman"/>
                <a:cs typeface="Times New Roman"/>
              </a:rPr>
              <a:t>адвокатской деятельности относятся</a:t>
            </a: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:</a:t>
            </a:r>
          </a:p>
          <a:p>
            <a:pPr marL="11976" marR="341319" indent="423954">
              <a:lnSpc>
                <a:spcPts val="1961"/>
              </a:lnSpc>
              <a:spcBef>
                <a:spcPts val="1358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1) доход от оказания адвокатом юридической помощи;</a:t>
            </a:r>
          </a:p>
          <a:p>
            <a:pPr marL="11976" marR="341319" indent="423954">
              <a:lnSpc>
                <a:spcPts val="1961"/>
              </a:lnSpc>
              <a:spcBef>
                <a:spcPts val="1358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2) доход в виде возмещения расходов, связанных с защитой и представительством, правовым информированием и правовым консультированием, в том числе за счет бюджетных средств, в соответствии с законодательством Республики Казахстан о гарантированной государством юридической помощи;</a:t>
            </a:r>
          </a:p>
          <a:p>
            <a:pPr marL="11976" marR="341319" indent="423954">
              <a:lnSpc>
                <a:spcPts val="1961"/>
              </a:lnSpc>
              <a:spcBef>
                <a:spcPts val="1358"/>
              </a:spcBef>
            </a:pPr>
            <a:r>
              <a:rPr lang="ru-RU" sz="2000" b="1" dirty="0">
                <a:solidFill>
                  <a:schemeClr val="bg1"/>
                </a:solidFill>
                <a:latin typeface="Times New Roman"/>
                <a:cs typeface="Times New Roman"/>
              </a:rPr>
              <a:t>3) другие доходы, подлежащие получению (полученные) при осуществлении адвокатской деятельности.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BE6F8DE-1258-3743-9CC0-6964019C364F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C074D826-6A4D-84FB-3B06-DB88AE3AE9E6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20. Налоговые обязательства адвоката – продолжение. 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559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4316B-8516-9DFD-9D30-11A1D9C92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3753BCD6-EE53-F197-FB5A-4050910E64C3}"/>
              </a:ext>
            </a:extLst>
          </p:cNvPr>
          <p:cNvSpPr/>
          <p:nvPr/>
        </p:nvSpPr>
        <p:spPr>
          <a:xfrm>
            <a:off x="327181" y="1038225"/>
            <a:ext cx="9286719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Если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1 января 2025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практике довольно сложным был вопрос, с какой даты признается доход адвоката и как это определить, оформить документально, то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года данный момент урегулирован нормами НК,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именно: нормами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361 главы 40 раздела 9 НК.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105250C-35EB-378F-20DB-C078783AF1E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21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F24E2682-E9F3-34BF-1841-7ECA3CAE46ED}"/>
              </a:ext>
            </a:extLst>
          </p:cNvPr>
          <p:cNvSpPr txBox="1"/>
          <p:nvPr/>
        </p:nvSpPr>
        <p:spPr>
          <a:xfrm>
            <a:off x="327182" y="2486025"/>
            <a:ext cx="9439119" cy="455624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b="1" u="sng" dirty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Датой</a:t>
            </a:r>
            <a:r>
              <a:rPr lang="ru-RU" dirty="0">
                <a:latin typeface="Times New Roman"/>
                <a:cs typeface="Times New Roman"/>
              </a:rPr>
              <a:t> признания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дохода адвоката</a:t>
            </a:r>
            <a:r>
              <a:rPr lang="ru-RU" dirty="0">
                <a:solidFill>
                  <a:srgbClr val="FF0000"/>
                </a:solidFill>
                <a:latin typeface="Times New Roman"/>
                <a:cs typeface="Times New Roman"/>
              </a:rPr>
              <a:t>,</a:t>
            </a:r>
            <a:r>
              <a:rPr lang="ru-RU" dirty="0">
                <a:latin typeface="Times New Roman"/>
                <a:cs typeface="Times New Roman"/>
              </a:rPr>
              <a:t> как лица, занимающегося частной практикой, является: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1) дата оказания услуг, указанная в подписанном акте оказанных услуг;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2) дата получения денег в случае отсутствия акта оказанных услуг в отчетном налоговом периоде, но не менее суммы расходов, понесенных за такой период;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3) дата оказания услуг, указанная в документе, подтверждающем факт оказания услуг, оформленном в соответствии с законодательством Республики Казахстан о бухгалтерском учете и финансовой отчетности, в случае отсутствия акта оказанных услуг.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Сумма денег, полученная за предоставление услуг адвокатом, как лицом, занимающимся частной практикой, в качестве залога как способа обеспечения исполнения обязательства в соответствии с гражданским законодательством Республики Казахстан признается доходом с даты оплаты услуг из залоговых денег, указанной в акте оказанных услуг или документе, подтверждающем оказание услуг (пункт 1 статьи 361 главы 40 раздела 9 НК).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DA05743-B7B5-9AB7-D8F0-FEE99DAA73ED}"/>
              </a:ext>
            </a:extLst>
          </p:cNvPr>
          <p:cNvSpPr txBox="1"/>
          <p:nvPr/>
        </p:nvSpPr>
        <p:spPr>
          <a:xfrm>
            <a:off x="327184" y="3933825"/>
            <a:ext cx="9820116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D11CB23-8DBD-7BE1-63AC-D45A326FDFDD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170246B9-2224-8669-4F16-BC01F95CE838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F537182-92CF-6E62-2A39-242EABF4A0E9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119492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1BE24D-FBDD-15F2-2CA9-DD89B8712D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F6D7C-B87C-37B2-021D-5DA8268EC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3700" y="123825"/>
            <a:ext cx="9550400" cy="609600"/>
          </a:xfrm>
        </p:spPr>
        <p:txBody>
          <a:bodyPr>
            <a:noAutofit/>
          </a:bodyPr>
          <a:lstStyle/>
          <a:p>
            <a:pPr algn="l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22. Налоговые обязательства адвоката – продолжение.</a:t>
            </a:r>
            <a:b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b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 descr="Изображение выглядит как текст, человек, офисные принадлежности, одеж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69113C6-2F08-53FC-B8B6-F134C1898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1406"/>
            <a:ext cx="10083800" cy="5620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5659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C9CF76-19EE-37A1-2888-56FF32D639F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9EF53AA-7AC7-BB99-0BC3-C1775CC3FDDF}"/>
              </a:ext>
            </a:extLst>
          </p:cNvPr>
          <p:cNvSpPr/>
          <p:nvPr/>
        </p:nvSpPr>
        <p:spPr>
          <a:xfrm>
            <a:off x="185057" y="917253"/>
            <a:ext cx="9581244" cy="11351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года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вправе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(но не обязан)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применить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вычеты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расходам, предусмотренным пунктом 4 статьи 364 НК.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7B8A647-6690-6A39-39F4-C8260D5E7E0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23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83B76B43-7C84-BC4C-0625-8DB664E19B9B}"/>
              </a:ext>
            </a:extLst>
          </p:cNvPr>
          <p:cNvSpPr txBox="1"/>
          <p:nvPr/>
        </p:nvSpPr>
        <p:spPr>
          <a:xfrm>
            <a:off x="327184" y="3933825"/>
            <a:ext cx="9820116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073926B-CB3B-907E-95AA-93992BF318D3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EAE7C54-3AD6-2598-29BD-43ED4FEE1515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D4DF205-5E1E-5D2D-0C8F-5423CC0993C9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1C96593-26BF-6FFC-92CE-C9EC0F68CA34}"/>
              </a:ext>
            </a:extLst>
          </p:cNvPr>
          <p:cNvSpPr txBox="1"/>
          <p:nvPr/>
        </p:nvSpPr>
        <p:spPr>
          <a:xfrm>
            <a:off x="185057" y="885825"/>
            <a:ext cx="9581244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sz="800" dirty="0"/>
          </a:p>
          <a:p>
            <a:endParaRPr lang="ru-RU" sz="800" dirty="0"/>
          </a:p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 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вычетам адвоката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относятся:</a:t>
            </a:r>
          </a:p>
          <a:p>
            <a:pPr algn="ctr"/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расходы на приобретение канцелярских принадлежностей;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расходы по имущественному найму (аренде) помещения для осуществления адвокатской деятельности;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амортизационные отчисления, исчисленные в размере 25 процентов от стоимости активов на конец налогового периода;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расходы по оплате услуг банка второго уровня, организаций, осуществляющих отдельные виды банковских операций, услуг связи, коммунальных услуг;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5) расходы налогоплательщика по доходу работника, подлежащему налогообложению у источника выплаты;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6) расходы, предусмотренные пунктом 11 статьи 243 и статьей 263 НК;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7) компенсации при служебных командировках согласно пункту 5 статьи 361 НК;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8) членские взносы, вносимые в коллегию адвокатов, в пределах 1-кратного месячного расчетного показателя, установленного законом о республиканском бюджете и действующего на 1 января соответствующего финансового года;</a:t>
            </a:r>
          </a:p>
          <a:p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9) возмещенные в соответствии с законодательством Республики Казахстан расходы, связанные с защитой и представительством, не предусмотренные подпунктами 1) – 8) пункта 4 статьи 364 НК.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3433988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FA731F-5537-2916-1CE6-C79766CDAD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2DE3707-43D1-FEBB-E2D6-E18DF63ADECC}"/>
              </a:ext>
            </a:extLst>
          </p:cNvPr>
          <p:cNvSpPr/>
          <p:nvPr/>
        </p:nvSpPr>
        <p:spPr>
          <a:xfrm>
            <a:off x="469900" y="1978757"/>
            <a:ext cx="9067800" cy="446966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1 января 2025 года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применения профессиональных вычетов </a:t>
            </a: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предусмотренные пунктом 4 статьи 364 НК, должны </a:t>
            </a: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одновременно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соответствовать следующим условиям:</a:t>
            </a:r>
          </a:p>
          <a:p>
            <a:pPr algn="just"/>
            <a:endParaRPr lang="ru-RU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1) произведены    в   связи   с   получением  дохода   от  осуществления адвокатской деятельности;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2) подтверждены документально;</a:t>
            </a:r>
          </a:p>
          <a:p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3) отражены в налоговых регистрах адвоката.</a:t>
            </a: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BA66E8C-7C08-2BD5-44EE-3F163B41F185}"/>
              </a:ext>
            </a:extLst>
          </p:cNvPr>
          <p:cNvSpPr txBox="1"/>
          <p:nvPr/>
        </p:nvSpPr>
        <p:spPr>
          <a:xfrm>
            <a:off x="317500" y="1225472"/>
            <a:ext cx="9067800" cy="4136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86827" indent="423954" algn="just">
              <a:lnSpc>
                <a:spcPct val="95800"/>
              </a:lnSpc>
            </a:pPr>
            <a:r>
              <a:rPr lang="ru-RU" sz="28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Профессиональные вычеты </a:t>
            </a:r>
            <a:r>
              <a:rPr lang="ru-RU" sz="28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 1 января 2025 года</a:t>
            </a:r>
            <a:endParaRPr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4AD5C760-9A05-E68D-6C0E-40B843617E6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24</a:t>
            </a:fld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742F0B8-35C4-41EF-7127-0EDA4240B23C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0D085299-6F03-1616-D32C-5EBD627B901F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Индивидуальный подоходный налог (ИПН) – продолжение.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 descr="Картинки по запросу icon">
            <a:extLst>
              <a:ext uri="{FF2B5EF4-FFF2-40B4-BE49-F238E27FC236}">
                <a16:creationId xmlns:a16="http://schemas.microsoft.com/office/drawing/2014/main" id="{80707B6E-12FC-2E37-FD66-D0D5E8970A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700" y="2732042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070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F24391-83BF-E256-0F70-20C15A013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593417DA-15BF-C3CC-7251-0FD7F3B36D97}"/>
              </a:ext>
            </a:extLst>
          </p:cNvPr>
          <p:cNvSpPr/>
          <p:nvPr/>
        </p:nvSpPr>
        <p:spPr>
          <a:xfrm>
            <a:off x="185057" y="1038224"/>
            <a:ext cx="9505044" cy="19401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применении профессиональных вычетов надлежит обратить внимание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на следующее. 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Расходы должны быть произведены: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адвокатом;</a:t>
            </a:r>
          </a:p>
          <a:p>
            <a:pPr algn="just"/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связи с получением дохода от осуществления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адвокатской деятельности. 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214E84A-08AC-D6B6-24F8-CE63CA5867F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25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3AED43F7-86DB-570B-0783-802D296021D9}"/>
              </a:ext>
            </a:extLst>
          </p:cNvPr>
          <p:cNvSpPr txBox="1"/>
          <p:nvPr/>
        </p:nvSpPr>
        <p:spPr>
          <a:xfrm>
            <a:off x="88900" y="4949215"/>
            <a:ext cx="9220200" cy="121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3C01778-7AF8-287A-D0D9-CC0460C364E9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E9ECA708-3A08-A853-9D55-8B923E66E47C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CA0B59D-5A84-5AC0-474A-6B0A7C1BD347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191CAF5-717F-8925-8261-C8468DE820BF}"/>
              </a:ext>
            </a:extLst>
          </p:cNvPr>
          <p:cNvSpPr txBox="1"/>
          <p:nvPr/>
        </p:nvSpPr>
        <p:spPr>
          <a:xfrm>
            <a:off x="5138057" y="2978570"/>
            <a:ext cx="4552044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ru-RU" sz="20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Адвокатская деятельность –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юридическая помощь, оказываемая на профессиональной основе адвокатами в порядке, установленном настоящим Законом, в целях защиты и содействия в реализации прав, свобод и законных интересов физических и юридических лиц (подпункт 1) статьи 1 Законе Республики Казахстан «Об адвокатской деятельности и юридической помощи»).</a:t>
            </a:r>
          </a:p>
        </p:txBody>
      </p:sp>
      <p:pic>
        <p:nvPicPr>
          <p:cNvPr id="2" name="Picture 2" descr="Картинки по запросу icon">
            <a:extLst>
              <a:ext uri="{FF2B5EF4-FFF2-40B4-BE49-F238E27FC236}">
                <a16:creationId xmlns:a16="http://schemas.microsoft.com/office/drawing/2014/main" id="{40ADBDF2-6A7C-3A30-8C34-AFD3C1B19D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2182824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icon">
            <a:extLst>
              <a:ext uri="{FF2B5EF4-FFF2-40B4-BE49-F238E27FC236}">
                <a16:creationId xmlns:a16="http://schemas.microsoft.com/office/drawing/2014/main" id="{2C547E91-798E-4BF9-6617-2F4752D257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300" y="2551671"/>
            <a:ext cx="304800" cy="304800"/>
          </a:xfrm>
          <a:prstGeom prst="rect">
            <a:avLst/>
          </a:prstGeom>
          <a:noFill/>
        </p:spPr>
      </p:pic>
      <p:pic>
        <p:nvPicPr>
          <p:cNvPr id="17" name="Рисунок 16" descr="Изображение выглядит как человек, одежда, костюм, в помещени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B3AA412-D4BA-4291-2228-2778924FD3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57" y="3476625"/>
            <a:ext cx="49530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977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85119-5086-546F-EF30-D07927B874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094CC84-EA8C-E7AF-BD5F-4951F499B349}"/>
              </a:ext>
            </a:extLst>
          </p:cNvPr>
          <p:cNvSpPr/>
          <p:nvPr/>
        </p:nvSpPr>
        <p:spPr>
          <a:xfrm>
            <a:off x="185057" y="1038225"/>
            <a:ext cx="9657444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применение профессиональных вычетов расходы должны быть подтверждены </a:t>
            </a:r>
            <a:r>
              <a:rPr lang="ru-RU" sz="20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документально.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89894EF0-C7B4-9C81-90C7-8E1EE1B7D7D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26</a:t>
            </a:fld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9E80B4-9CC2-1F66-1A45-F5FF7CF29AEC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898911A8-4247-70DE-5738-25CD9E857E82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C5BDC99-C8DB-A265-B692-E52869939BE7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ECCA065-861E-A86E-4230-9075DF744DAF}"/>
              </a:ext>
            </a:extLst>
          </p:cNvPr>
          <p:cNvSpPr txBox="1"/>
          <p:nvPr/>
        </p:nvSpPr>
        <p:spPr>
          <a:xfrm>
            <a:off x="88900" y="2714627"/>
            <a:ext cx="99314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примеру, расходы по имущественному найму (аренде)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осуществления адвокатской деятельности. </a:t>
            </a:r>
          </a:p>
          <a:p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Изображение выглядит как в помещении, стена, мебель, дизайн интерьер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BD2C738-A86C-C3AD-2CF9-DF543973A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52826"/>
            <a:ext cx="100838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50135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F1ECB-E9B3-C0F1-908A-DF3B30536A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E27C3DA-A16D-8A03-0E77-2BF08652D825}"/>
              </a:ext>
            </a:extLst>
          </p:cNvPr>
          <p:cNvSpPr/>
          <p:nvPr/>
        </p:nvSpPr>
        <p:spPr>
          <a:xfrm>
            <a:off x="241301" y="1038225"/>
            <a:ext cx="96012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имущественному найму (аренде) </a:t>
            </a:r>
            <a:r>
              <a:rPr lang="ru-RU" sz="2000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осуществления адвокатской деятельности должны быть подтверждены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документально:</a:t>
            </a:r>
            <a:endParaRPr lang="en-US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2CC4C73D-B400-AA4B-DF5B-0E07D8A0FF6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27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47077DA-ABD2-2ADC-B8F7-3C738361986D}"/>
              </a:ext>
            </a:extLst>
          </p:cNvPr>
          <p:cNvSpPr txBox="1"/>
          <p:nvPr/>
        </p:nvSpPr>
        <p:spPr>
          <a:xfrm>
            <a:off x="469899" y="2486025"/>
            <a:ext cx="9067801" cy="391684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   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договором об имущественном найме (аренде) помещения</a:t>
            </a:r>
            <a:r>
              <a:rPr lang="ru-RU" dirty="0">
                <a:latin typeface="Times New Roman"/>
                <a:cs typeface="Times New Roman"/>
              </a:rPr>
              <a:t>, заключенным между адвокатом и собственником помещения либо лицом, уполномоченным на это собственником помещения. 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Данный договор должен быть заключен в соответствии с требованиями главы 29 Гражданского кодекса Республики Казахстан, а также другими требованиями законодательства Республики Казахстан.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   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документом</a:t>
            </a:r>
            <a:r>
              <a:rPr lang="ru-RU" dirty="0">
                <a:latin typeface="Times New Roman"/>
                <a:cs typeface="Times New Roman"/>
              </a:rPr>
              <a:t>, подтверждающим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оплату</a:t>
            </a:r>
            <a:r>
              <a:rPr lang="ru-RU" dirty="0">
                <a:latin typeface="Times New Roman"/>
                <a:cs typeface="Times New Roman"/>
              </a:rPr>
              <a:t> за пользованием арендованным помещением в порядке, сроки и в форме, установленными договором, если законодательными актами не установлено иное. 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    В условиях договора могут быть установлены и другие документы, подтверждающие предоставление адвокату помещения в имущественный наем (аренду).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7D1D734-2B75-7140-70B1-8AD807D0E306}"/>
              </a:ext>
            </a:extLst>
          </p:cNvPr>
          <p:cNvSpPr txBox="1"/>
          <p:nvPr/>
        </p:nvSpPr>
        <p:spPr>
          <a:xfrm>
            <a:off x="0" y="3933825"/>
            <a:ext cx="10147300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C4C8513-235A-BC41-5AAF-508B269F3193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F36BBDD-4A01-3F99-2070-440BEFCD5041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27. Налоговые обязательства адвоката – продолжение. 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179CF37D-9E91-B2E6-A5AA-C78D1C27C791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2" descr="Картинки по запросу icon">
            <a:extLst>
              <a:ext uri="{FF2B5EF4-FFF2-40B4-BE49-F238E27FC236}">
                <a16:creationId xmlns:a16="http://schemas.microsoft.com/office/drawing/2014/main" id="{94694C16-3DF3-82C8-9CCE-E46A63745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2486025"/>
            <a:ext cx="304800" cy="304800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icon">
            <a:extLst>
              <a:ext uri="{FF2B5EF4-FFF2-40B4-BE49-F238E27FC236}">
                <a16:creationId xmlns:a16="http://schemas.microsoft.com/office/drawing/2014/main" id="{8D83196A-3666-C4A0-E02A-39CACCB486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5500" y="4424793"/>
            <a:ext cx="304800" cy="304800"/>
          </a:xfrm>
          <a:prstGeom prst="rect">
            <a:avLst/>
          </a:prstGeom>
          <a:noFill/>
        </p:spPr>
      </p:pic>
      <p:pic>
        <p:nvPicPr>
          <p:cNvPr id="14" name="Picture 2" descr="Картинки по запросу icon">
            <a:extLst>
              <a:ext uri="{FF2B5EF4-FFF2-40B4-BE49-F238E27FC236}">
                <a16:creationId xmlns:a16="http://schemas.microsoft.com/office/drawing/2014/main" id="{1EA5E438-4D8E-1FF7-381D-3A6BAF23C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2055" y="5305424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27912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64FC7-F132-EE0A-62A7-1044354153E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6B36E15-0B96-47B4-852D-38E6E3C32900}"/>
              </a:ext>
            </a:extLst>
          </p:cNvPr>
          <p:cNvSpPr/>
          <p:nvPr/>
        </p:nvSpPr>
        <p:spPr>
          <a:xfrm>
            <a:off x="317500" y="1038224"/>
            <a:ext cx="9372600" cy="19401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вычетам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относятся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амортизационные отчисления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исчисленные в размере 25 процентов от стоимости активов на конец налогового периода. </a:t>
            </a:r>
          </a:p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пункте 3 статьи 361 НК закреплен порядок определения стоимости активов на начало и на конец налогового периода.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B1B2AE3-93CE-67D3-453C-505D1F04F26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28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34D2C54-8FB8-B3A8-C588-22984BEA2A17}"/>
              </a:ext>
            </a:extLst>
          </p:cNvPr>
          <p:cNvSpPr txBox="1"/>
          <p:nvPr/>
        </p:nvSpPr>
        <p:spPr>
          <a:xfrm>
            <a:off x="88900" y="4949215"/>
            <a:ext cx="9220200" cy="121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BA3F7FC-166F-4F9F-2845-D5AFBADEAD96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3EBC424-D9F7-8AAB-F76C-1195BB063388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28. Налоговые обязательства адвоката – продолжение. 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1C536F5-F1A4-99E3-C961-5F4C87D4D5A3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AE68AF-BD88-629C-0234-196826B17480}"/>
              </a:ext>
            </a:extLst>
          </p:cNvPr>
          <p:cNvSpPr txBox="1"/>
          <p:nvPr/>
        </p:nvSpPr>
        <p:spPr>
          <a:xfrm>
            <a:off x="5575300" y="2978570"/>
            <a:ext cx="4508500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пункте 3 статьи 361 закреплено, что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активами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занимающегося частной практикой (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признаются приобретенные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января 2025 года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используемые в деятельности, связанной с получением доходов от занятия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частной практикой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компьютеры, ноутбуки, мониторы, проекторы;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устройства для печати, просмотра, копирования, отправления факсом;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сейфы.</a:t>
            </a:r>
            <a:endParaRPr lang="ru-RU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Изображение выглядит как в помещении, офисные принадлежности, письменный стол, мебель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8CACBE5-3B71-1793-595C-E72CF19D95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3130811"/>
            <a:ext cx="5257800" cy="4248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74041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E0750-C235-E3F8-CEF0-9CC327192B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F65E7C7-21A6-762A-C211-BBC72CBB9ACE}"/>
              </a:ext>
            </a:extLst>
          </p:cNvPr>
          <p:cNvSpPr/>
          <p:nvPr/>
        </p:nvSpPr>
        <p:spPr>
          <a:xfrm>
            <a:off x="393700" y="885826"/>
            <a:ext cx="9296400" cy="1815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вычетам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 относятся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компенсации при служебных командировках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пунктом 5 статьи 361 НК.</a:t>
            </a: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1090E49B-F3A9-0140-938B-29622F2CB4F0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29</a:t>
            </a:fld>
            <a:endParaRPr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34936D8-7D46-C487-7909-C50346BCCDB9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EACD7AE-B459-EDCD-7B0C-442A0B8AFA64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29. Налоговые обязательства адвоката – продолжение. 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0B0DC6A9-ABE3-FC1C-72F5-9146804B2A7F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3" name="Рисунок 2" descr="Изображение выглядит как обувь, одежда, снимок экрана, челове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E307FA3-06D8-CE67-6F3E-8EFF277983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700" y="2701026"/>
            <a:ext cx="9296400" cy="4585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15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A18A94-90B2-0599-6CA1-CCF9CB0B95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D242282-0E87-BB2D-5C1C-E72DC728FCE7}"/>
              </a:ext>
            </a:extLst>
          </p:cNvPr>
          <p:cNvSpPr/>
          <p:nvPr/>
        </p:nvSpPr>
        <p:spPr>
          <a:xfrm>
            <a:off x="469900" y="2419374"/>
            <a:ext cx="9220200" cy="349565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76" marR="4790" indent="423954" algn="ctr">
              <a:lnSpc>
                <a:spcPct val="95800"/>
              </a:lnSpc>
              <a:spcBef>
                <a:spcPts val="5"/>
              </a:spcBef>
            </a:pPr>
            <a:r>
              <a:rPr lang="ru-RU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Адвокат, </a:t>
            </a:r>
            <a:r>
              <a:rPr lang="ru-RU" sz="2400" b="1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 налогоплательщик, обязан своевременно и в полном объеме исполнять налоговые обязательства </a:t>
            </a:r>
          </a:p>
          <a:p>
            <a:pPr marL="11976" marR="4790" indent="423954" algn="ctr">
              <a:lnSpc>
                <a:spcPct val="95800"/>
              </a:lnSpc>
              <a:spcBef>
                <a:spcPts val="5"/>
              </a:spcBef>
            </a:pPr>
            <a:r>
              <a:rPr lang="ru-RU" sz="2400" spc="1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(статья 13 пункт 3 подпункт 1) НК)</a:t>
            </a:r>
            <a:endParaRPr lang="ru-R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22061AD-557D-DCFF-23ED-39E13E785D82}"/>
              </a:ext>
            </a:extLst>
          </p:cNvPr>
          <p:cNvSpPr txBox="1"/>
          <p:nvPr/>
        </p:nvSpPr>
        <p:spPr>
          <a:xfrm>
            <a:off x="311376" y="1225472"/>
            <a:ext cx="9531124" cy="1240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86827" indent="423954" algn="just">
              <a:lnSpc>
                <a:spcPct val="95800"/>
              </a:lnSpc>
            </a:pPr>
            <a:endParaRPr lang="ru-RU" b="1" u="sng" spc="-5" dirty="0">
              <a:solidFill>
                <a:srgbClr val="006FC0"/>
              </a:solidFill>
              <a:latin typeface="Times New Roman"/>
              <a:cs typeface="Times New Roman"/>
            </a:endParaRPr>
          </a:p>
          <a:p>
            <a:pPr marL="11976" marR="186827" indent="423954" algn="ctr">
              <a:lnSpc>
                <a:spcPct val="95800"/>
              </a:lnSpc>
            </a:pPr>
            <a:r>
              <a:rPr lang="ru-RU" sz="2400" b="1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Адвокат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является </a:t>
            </a:r>
            <a:r>
              <a:rPr lang="ru-RU" sz="2400" b="1" spc="1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лицом, занимающимся частной практикой </a:t>
            </a:r>
            <a:r>
              <a:rPr lang="ru-RU" sz="24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(статья 1 пункт 1 подпункт 19) НК).  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76" marR="186827" indent="423954" algn="ctr">
              <a:lnSpc>
                <a:spcPct val="95800"/>
              </a:lnSpc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6451164-D382-22E4-2D6E-49158454F8D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</a:t>
            </a:fld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40390C-4797-719E-1CA5-90557CA37638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EA49EFD9-8A44-0A5E-7975-06CDF88179DA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Налоговые обязательства адвоката – продолжение.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770" name="Picture 2" descr="Картинки по запросу icon">
            <a:extLst>
              <a:ext uri="{FF2B5EF4-FFF2-40B4-BE49-F238E27FC236}">
                <a16:creationId xmlns:a16="http://schemas.microsoft.com/office/drawing/2014/main" id="{B57F1DE9-B4DF-BBCB-AA5C-CEBA153E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0900" y="3660355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88183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217BFB-9EB2-2CD7-1F50-A51B77BBE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9A5EE3FE-AC9E-4E1A-72F1-54C2DCEE4A66}"/>
              </a:ext>
            </a:extLst>
          </p:cNvPr>
          <p:cNvSpPr/>
          <p:nvPr/>
        </p:nvSpPr>
        <p:spPr>
          <a:xfrm>
            <a:off x="393700" y="1038225"/>
            <a:ext cx="90678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Согласно пункту 5 статьи 361 НК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компенсациям при служебных     командировках, подлежащим вычету, относятся:</a:t>
            </a:r>
            <a:endParaRPr lang="en-US" sz="20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DE4A5819-8D63-8189-05B5-3CF664EF098D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30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1B2F388D-309B-C728-842B-A976DCE74FC0}"/>
              </a:ext>
            </a:extLst>
          </p:cNvPr>
          <p:cNvSpPr txBox="1"/>
          <p:nvPr/>
        </p:nvSpPr>
        <p:spPr>
          <a:xfrm>
            <a:off x="393700" y="2486025"/>
            <a:ext cx="9067800" cy="412362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35929" indent="423954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1.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Фактически </a:t>
            </a:r>
            <a:r>
              <a:rPr lang="ru-RU" dirty="0">
                <a:latin typeface="Times New Roman"/>
                <a:cs typeface="Times New Roman"/>
              </a:rPr>
              <a:t>произведенные расходы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на проезд к месту </a:t>
            </a:r>
            <a:r>
              <a:rPr lang="ru-RU" dirty="0">
                <a:latin typeface="Times New Roman"/>
                <a:cs typeface="Times New Roman"/>
              </a:rPr>
              <a:t>командировки и обратно, включая оплату расходов за бронь,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на основании документов</a:t>
            </a:r>
            <a:r>
              <a:rPr lang="ru-RU" dirty="0">
                <a:latin typeface="Times New Roman"/>
                <a:cs typeface="Times New Roman"/>
              </a:rPr>
              <a:t>, подтверждающих расходы на проезд и за бронь. В случае оформления проезда электронным билетом или электронным проездным документом, документами, подтверждающими расходы на проезд и за бронь, являются: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 электронный билет, электронный проездной документ;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 документ, подтверждающий факт оплаты стоимости электронного билета, электронного проездного документа;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dirty="0">
                <a:latin typeface="Times New Roman"/>
                <a:cs typeface="Times New Roman"/>
              </a:rPr>
              <a:t> документ, подтверждающий факт проезда, в том числе посадочный талон, выданный перевозчиком или лицом, у которого приобретен электронный билет или электронный проездной документ, на бумажном носителе или в электронном виде.</a:t>
            </a:r>
          </a:p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К указанным расходам не относятся </a:t>
            </a:r>
            <a:r>
              <a:rPr lang="ru-RU" dirty="0">
                <a:latin typeface="Times New Roman"/>
                <a:cs typeface="Times New Roman"/>
              </a:rPr>
              <a:t>расходы по проезду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в пределах одного населенного пункта.</a:t>
            </a: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6A82AD5-009F-27F3-A21F-B4ACF043F426}"/>
              </a:ext>
            </a:extLst>
          </p:cNvPr>
          <p:cNvSpPr txBox="1"/>
          <p:nvPr/>
        </p:nvSpPr>
        <p:spPr>
          <a:xfrm>
            <a:off x="0" y="3933825"/>
            <a:ext cx="10147300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42BBE2-05E2-81F9-F535-9F285B357778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35ED7C21-4C6C-082F-7EBC-FA4376480C18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D3E337D-A860-4643-10F2-29B6D656B647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7" name="Picture 2" descr="Картинки по запросу icon">
            <a:extLst>
              <a:ext uri="{FF2B5EF4-FFF2-40B4-BE49-F238E27FC236}">
                <a16:creationId xmlns:a16="http://schemas.microsoft.com/office/drawing/2014/main" id="{8D4C5047-96F9-9798-B97F-D484BD4BFB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0205" y="3951915"/>
            <a:ext cx="304800" cy="304800"/>
          </a:xfrm>
          <a:prstGeom prst="rect">
            <a:avLst/>
          </a:prstGeom>
          <a:noFill/>
        </p:spPr>
      </p:pic>
      <p:pic>
        <p:nvPicPr>
          <p:cNvPr id="10" name="Picture 2" descr="Картинки по запросу icon">
            <a:extLst>
              <a:ext uri="{FF2B5EF4-FFF2-40B4-BE49-F238E27FC236}">
                <a16:creationId xmlns:a16="http://schemas.microsoft.com/office/drawing/2014/main" id="{8882D8C8-5C0F-02AF-09AF-BC888F277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96" y="4370141"/>
            <a:ext cx="304800" cy="304800"/>
          </a:xfrm>
          <a:prstGeom prst="rect">
            <a:avLst/>
          </a:prstGeom>
          <a:noFill/>
        </p:spPr>
      </p:pic>
      <p:pic>
        <p:nvPicPr>
          <p:cNvPr id="12" name="Picture 2" descr="Картинки по запросу icon">
            <a:extLst>
              <a:ext uri="{FF2B5EF4-FFF2-40B4-BE49-F238E27FC236}">
                <a16:creationId xmlns:a16="http://schemas.microsoft.com/office/drawing/2014/main" id="{DEEB805E-374C-F877-6ECB-A5AB6CAAF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7896" y="5071671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323214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D82B4B-1AA5-B530-2DAF-264615ABA9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EFF0BDF6-2318-9709-719B-44A29BAEFFC2}"/>
              </a:ext>
            </a:extLst>
          </p:cNvPr>
          <p:cNvSpPr/>
          <p:nvPr/>
        </p:nvSpPr>
        <p:spPr>
          <a:xfrm>
            <a:off x="-18661" y="3922483"/>
            <a:ext cx="10102461" cy="292118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Время нахождения в командировке определяется на основании: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приказа или письменного распоряжения налогоплательщика о направлении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лица, занимающегося частной практикой, а также его работников в         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командировку;</a:t>
            </a:r>
          </a:p>
          <a:p>
            <a:pPr algn="just"/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количества дней командировки исходя из дат выбытия к месту командировки и </a:t>
            </a: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прибытия обратно, указанных в документах, подтверждающих проезд.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BD1FED6F-448B-EE5C-3CE3-B6AE3C25218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895767" y="7421786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31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94CAF22-4A65-6A8B-E255-AFCB847D5156}"/>
              </a:ext>
            </a:extLst>
          </p:cNvPr>
          <p:cNvSpPr txBox="1"/>
          <p:nvPr/>
        </p:nvSpPr>
        <p:spPr>
          <a:xfrm>
            <a:off x="393700" y="962025"/>
            <a:ext cx="9067800" cy="325839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4790" indent="423954" algn="just">
              <a:lnSpc>
                <a:spcPct val="95800"/>
              </a:lnSpc>
              <a:spcBef>
                <a:spcPts val="1268"/>
              </a:spcBef>
            </a:pPr>
            <a:endParaRPr lang="ru-RU" spc="-5" dirty="0">
              <a:latin typeface="Times New Roman"/>
              <a:cs typeface="Times New Roman"/>
            </a:endParaRPr>
          </a:p>
          <a:p>
            <a:pPr marL="11976" marR="4790" indent="423954">
              <a:lnSpc>
                <a:spcPct val="95800"/>
              </a:lnSpc>
              <a:spcBef>
                <a:spcPts val="1268"/>
              </a:spcBef>
            </a:pPr>
            <a:r>
              <a:rPr lang="ru-RU" spc="-5" dirty="0">
                <a:latin typeface="Times New Roman"/>
                <a:cs typeface="Times New Roman"/>
              </a:rPr>
              <a:t>2.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Фактически</a:t>
            </a:r>
            <a:r>
              <a:rPr lang="ru-RU" spc="-5" dirty="0">
                <a:latin typeface="Times New Roman"/>
                <a:cs typeface="Times New Roman"/>
              </a:rPr>
              <a:t> произведенные расходы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на наем (аренду) </a:t>
            </a:r>
            <a:r>
              <a:rPr lang="ru-RU" b="1" u="sng" spc="-5" dirty="0">
                <a:solidFill>
                  <a:srgbClr val="0070C0"/>
                </a:solidFill>
                <a:latin typeface="Times New Roman"/>
                <a:cs typeface="Times New Roman"/>
              </a:rPr>
              <a:t>жилища</a:t>
            </a:r>
            <a:r>
              <a:rPr lang="ru-RU" spc="-5" dirty="0">
                <a:latin typeface="Times New Roman"/>
                <a:cs typeface="Times New Roman"/>
              </a:rPr>
              <a:t>, включая оплату расходов за бронь, на основании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документов, подтверждающих расходы </a:t>
            </a:r>
            <a:r>
              <a:rPr lang="ru-RU" spc="-5" dirty="0">
                <a:latin typeface="Times New Roman"/>
                <a:cs typeface="Times New Roman"/>
              </a:rPr>
              <a:t>на наем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жилого помещения </a:t>
            </a:r>
            <a:r>
              <a:rPr lang="ru-RU" spc="-5" dirty="0">
                <a:latin typeface="Times New Roman"/>
                <a:cs typeface="Times New Roman"/>
              </a:rPr>
              <a:t>и за бронь;</a:t>
            </a:r>
          </a:p>
          <a:p>
            <a:pPr marL="11976" marR="4790" indent="423954">
              <a:lnSpc>
                <a:spcPct val="95800"/>
              </a:lnSpc>
              <a:spcBef>
                <a:spcPts val="1268"/>
              </a:spcBef>
            </a:pPr>
            <a:r>
              <a:rPr lang="ru-RU" spc="-5" dirty="0">
                <a:latin typeface="Times New Roman"/>
                <a:cs typeface="Times New Roman"/>
              </a:rPr>
              <a:t>3.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Суточные</a:t>
            </a:r>
            <a:r>
              <a:rPr lang="ru-RU" spc="-5" dirty="0">
                <a:latin typeface="Times New Roman"/>
                <a:cs typeface="Times New Roman"/>
              </a:rPr>
              <a:t>  не  более  6-кратного   размера  месячного  расчетного    показателя, установленного   законом  о   республиканском   бюджете  и действующего на 1 января соответствующего  финансового   года, 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за каждый календарный день  </a:t>
            </a:r>
            <a:r>
              <a:rPr lang="ru-RU" spc="-5" dirty="0">
                <a:latin typeface="Times New Roman"/>
                <a:cs typeface="Times New Roman"/>
              </a:rPr>
              <a:t>нахождения в командировке – в течение периода,  </a:t>
            </a:r>
            <a:r>
              <a:rPr lang="ru-RU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не превышающего  сорока календарных   дней </a:t>
            </a:r>
            <a:r>
              <a:rPr lang="ru-RU" spc="-5" dirty="0">
                <a:latin typeface="Times New Roman"/>
                <a:cs typeface="Times New Roman"/>
              </a:rPr>
              <a:t>нахождения в командировке.</a:t>
            </a:r>
            <a:endParaRPr dirty="0"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179EF4E-65B0-107F-9F83-5A95205606E2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937B8BEC-DCAE-DB3F-BE33-AC651E1CC7F9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Картинки по запросу icon">
            <a:extLst>
              <a:ext uri="{FF2B5EF4-FFF2-40B4-BE49-F238E27FC236}">
                <a16:creationId xmlns:a16="http://schemas.microsoft.com/office/drawing/2014/main" id="{7FFCCC42-6091-E510-4005-7893E859A2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19" y="4842554"/>
            <a:ext cx="304800" cy="304800"/>
          </a:xfrm>
          <a:prstGeom prst="rect">
            <a:avLst/>
          </a:prstGeom>
          <a:noFill/>
        </p:spPr>
      </p:pic>
      <p:pic>
        <p:nvPicPr>
          <p:cNvPr id="8" name="Picture 2" descr="Картинки по запросу icon">
            <a:extLst>
              <a:ext uri="{FF2B5EF4-FFF2-40B4-BE49-F238E27FC236}">
                <a16:creationId xmlns:a16="http://schemas.microsoft.com/office/drawing/2014/main" id="{A2C6BBAC-0D33-7FC3-A5CF-5BFDB74E06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119" y="5915025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1448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41863-07AC-CE24-68D2-6F919714A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05DDFC5-C479-9CDC-0E66-35F800387C02}"/>
              </a:ext>
            </a:extLst>
          </p:cNvPr>
          <p:cNvSpPr/>
          <p:nvPr/>
        </p:nvSpPr>
        <p:spPr>
          <a:xfrm>
            <a:off x="393700" y="850323"/>
            <a:ext cx="9296400" cy="194018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Следующее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обязательное условие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применения профессиональных вычетов: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быть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отражены в налоговых регистрах.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При этом следует обратить внимание на то, что адвокаты должны отражать в налоговых регистрах и </a:t>
            </a:r>
            <a:r>
              <a:rPr lang="ru-RU" b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осуществления адвокатской деятельности. 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Понятие налоговых регистров, требования к ним, регулируются нормами статьи 215 НК.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D968761-88FA-5127-3E67-A25C2047A7D2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32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ACF4E78-076E-8065-CC79-A254651CACA7}"/>
              </a:ext>
            </a:extLst>
          </p:cNvPr>
          <p:cNvSpPr txBox="1"/>
          <p:nvPr/>
        </p:nvSpPr>
        <p:spPr>
          <a:xfrm>
            <a:off x="88900" y="4949215"/>
            <a:ext cx="9220200" cy="121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7272239-CDC4-C818-172C-3F89EBD525F7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6629EE2F-D8FA-BB2A-1729-35A92CD740FB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2E549DC-BC0B-CFFB-C8F5-8D6208BA8FBD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D20293A-761F-7077-0BAA-48E364FBBCE7}"/>
              </a:ext>
            </a:extLst>
          </p:cNvPr>
          <p:cNvSpPr txBox="1"/>
          <p:nvPr/>
        </p:nvSpPr>
        <p:spPr>
          <a:xfrm>
            <a:off x="6032499" y="2978570"/>
            <a:ext cx="4028209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Налоговым регистром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является документ налогоплательщика (налогового агента), содержащий сведения об объектах налогообложения и (или) объектах, связанных с налогообложением, а также о полученных деньгах и (или) имуществе от иностранных государств, международных и иностранных организаций, иностранцев, лиц без гражданства, а также о расходовании указанных денег и (или) иного имущества в соответствии с пунктом 1 статьи 29 НК (пункт 1 статьи 215 НК).</a:t>
            </a:r>
          </a:p>
        </p:txBody>
      </p:sp>
      <p:pic>
        <p:nvPicPr>
          <p:cNvPr id="12" name="Рисунок 11" descr="Изображение выглядит как калькулятор, офисные принадлежности, Оргтехника, текст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FA094B5D-539C-952C-5D28-508E90523D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2" y="3130811"/>
            <a:ext cx="6009407" cy="4232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7381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798B1E-BC98-291E-7EAA-8BDB2D717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A52AA18F-9C2C-7FF8-9392-9B3401B203CB}"/>
              </a:ext>
            </a:extLst>
          </p:cNvPr>
          <p:cNvSpPr/>
          <p:nvPr/>
        </p:nvSpPr>
        <p:spPr>
          <a:xfrm>
            <a:off x="185057" y="1038225"/>
            <a:ext cx="9505044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Налоговые регистры предназначены для обобщения и систематизации информации для обеспечения целей налогового учета, указанных в пункте 5 статьи 190 НК (пункт  1 статьи 215 НК)</a:t>
            </a:r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07D83DBB-5308-D0B1-A433-6740A39A1F73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33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12E4DC4-E7E7-556A-608F-46B0677920B9}"/>
              </a:ext>
            </a:extLst>
          </p:cNvPr>
          <p:cNvSpPr txBox="1"/>
          <p:nvPr/>
        </p:nvSpPr>
        <p:spPr>
          <a:xfrm>
            <a:off x="185057" y="2486025"/>
            <a:ext cx="9505044" cy="47089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35929" indent="423954"/>
            <a:r>
              <a:rPr lang="ru-RU" sz="1700" b="1" u="sng" dirty="0">
                <a:solidFill>
                  <a:srgbClr val="0070C0"/>
                </a:solidFill>
                <a:latin typeface="Times New Roman"/>
                <a:cs typeface="Times New Roman"/>
              </a:rPr>
              <a:t>Налогоплательщик</a:t>
            </a:r>
            <a:r>
              <a:rPr lang="ru-RU" sz="1700" dirty="0">
                <a:latin typeface="Times New Roman"/>
                <a:cs typeface="Times New Roman"/>
              </a:rPr>
              <a:t> (налоговый агент)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составляет</a:t>
            </a:r>
            <a:r>
              <a:rPr lang="ru-RU" sz="1700" dirty="0">
                <a:latin typeface="Times New Roman"/>
                <a:cs typeface="Times New Roman"/>
              </a:rPr>
              <a:t>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налоговые регистры </a:t>
            </a:r>
            <a:r>
              <a:rPr lang="ru-RU" sz="1700" dirty="0">
                <a:latin typeface="Times New Roman"/>
                <a:cs typeface="Times New Roman"/>
              </a:rPr>
              <a:t>в виде </a:t>
            </a:r>
            <a:r>
              <a:rPr lang="ru-RU" sz="1700" b="1" u="sng" dirty="0">
                <a:solidFill>
                  <a:srgbClr val="0070C0"/>
                </a:solidFill>
                <a:latin typeface="Times New Roman"/>
                <a:cs typeface="Times New Roman"/>
              </a:rPr>
              <a:t>специальных форм.</a:t>
            </a:r>
            <a:r>
              <a:rPr lang="ru-RU" sz="1700" dirty="0">
                <a:latin typeface="Times New Roman"/>
                <a:cs typeface="Times New Roman"/>
              </a:rPr>
              <a:t> Формы налоговых регистров и порядок отражения в них данных налогового учета разрабатываются налогоплательщиком (налоговым агентом) самостоятельно с учетом положений статьи 215 НК, за исключением форм налоговых регистров, установленных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уполномоченным органом,</a:t>
            </a:r>
            <a:r>
              <a:rPr lang="ru-RU" sz="1700" dirty="0">
                <a:latin typeface="Times New Roman"/>
                <a:cs typeface="Times New Roman"/>
              </a:rPr>
              <a:t> и утверждаются в </a:t>
            </a:r>
            <a:r>
              <a:rPr lang="ru-RU" sz="1700" b="1" u="sng" dirty="0">
                <a:solidFill>
                  <a:srgbClr val="0070C0"/>
                </a:solidFill>
                <a:latin typeface="Times New Roman"/>
                <a:cs typeface="Times New Roman"/>
              </a:rPr>
              <a:t>налоговой учетной политик</a:t>
            </a:r>
            <a:r>
              <a:rPr lang="ru-RU" sz="1700" u="sng" dirty="0">
                <a:latin typeface="Times New Roman"/>
                <a:cs typeface="Times New Roman"/>
              </a:rPr>
              <a:t>е</a:t>
            </a:r>
            <a:r>
              <a:rPr lang="ru-RU" sz="1700" dirty="0">
                <a:latin typeface="Times New Roman"/>
                <a:cs typeface="Times New Roman"/>
              </a:rPr>
              <a:t>. Правильность отражения хозяйственных операций в налоговых регистрах обеспечивают лица, подписавшие их.</a:t>
            </a:r>
          </a:p>
          <a:p>
            <a:pPr marL="11976" marR="135929" indent="423954"/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Налоговые регистры </a:t>
            </a:r>
            <a:r>
              <a:rPr lang="ru-RU" sz="1700" dirty="0">
                <a:latin typeface="Times New Roman"/>
                <a:cs typeface="Times New Roman"/>
              </a:rPr>
              <a:t>включают в себя (пункт 2 статьи 215 НК):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     налоговые регистры, составляемые налогоплательщиком (налоговым агентом)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самостоятельно</a:t>
            </a:r>
            <a:r>
              <a:rPr lang="ru-RU" sz="1700" dirty="0">
                <a:latin typeface="Times New Roman"/>
                <a:cs typeface="Times New Roman"/>
              </a:rPr>
              <a:t> по формам, установленным налогоплательщиком (налоговым агентом) в налоговой учетной политике с учетом положений статьи 190 настоящего Кодекса;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     налоговые регистры, составляемые налогоплательщиком (налоговым агентом), формы и правила составления которых утверждается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уполномоченным органом.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Налоговые регистры должны содержать следующие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обязательные реквизиты </a:t>
            </a:r>
            <a:r>
              <a:rPr lang="ru-RU" sz="1700" dirty="0">
                <a:latin typeface="Times New Roman"/>
                <a:cs typeface="Times New Roman"/>
              </a:rPr>
              <a:t>(пункт 3 статьи 215 НК): 1) наименование регистра;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         2) идентификационный номер налогоплательщика (налогового агента);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         3) период, за который составлен регистр;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         4) фамилия, имя, отчество (если оно указано в документе, удостоверяющем личность) лица, ответственного за составление регистра.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E622BC7-C547-0233-A252-D34712EDB616}"/>
              </a:ext>
            </a:extLst>
          </p:cNvPr>
          <p:cNvSpPr txBox="1"/>
          <p:nvPr/>
        </p:nvSpPr>
        <p:spPr>
          <a:xfrm>
            <a:off x="0" y="3933825"/>
            <a:ext cx="10147300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339F695-250C-4575-52C7-3922B8EFB70E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B999C7FE-6AF6-3D71-670C-BA77D7D83D5E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B7B4F14-138C-4595-FA1C-ACC07312C816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pic>
        <p:nvPicPr>
          <p:cNvPr id="11" name="Picture 2" descr="Картинки по запросу icon">
            <a:extLst>
              <a:ext uri="{FF2B5EF4-FFF2-40B4-BE49-F238E27FC236}">
                <a16:creationId xmlns:a16="http://schemas.microsoft.com/office/drawing/2014/main" id="{1026C92E-A82A-DA83-449F-2C240D7287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91" y="4278904"/>
            <a:ext cx="304800" cy="304800"/>
          </a:xfrm>
          <a:prstGeom prst="rect">
            <a:avLst/>
          </a:prstGeom>
          <a:noFill/>
        </p:spPr>
      </p:pic>
      <p:pic>
        <p:nvPicPr>
          <p:cNvPr id="13" name="Picture 2" descr="Картинки по запросу icon">
            <a:extLst>
              <a:ext uri="{FF2B5EF4-FFF2-40B4-BE49-F238E27FC236}">
                <a16:creationId xmlns:a16="http://schemas.microsoft.com/office/drawing/2014/main" id="{B39C2FB1-70A7-C49F-284D-24F8AFC3C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1091" y="5026053"/>
            <a:ext cx="304800" cy="304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43542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BF13DE-07CD-006B-8293-F4B68328F3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4097BAB-BD35-7C55-7621-06AA952FCBEA}"/>
              </a:ext>
            </a:extLst>
          </p:cNvPr>
          <p:cNvSpPr/>
          <p:nvPr/>
        </p:nvSpPr>
        <p:spPr>
          <a:xfrm>
            <a:off x="185057" y="885826"/>
            <a:ext cx="9581244" cy="15239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pPr algn="just"/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лица, занимающегося частной практикой </a:t>
            </a:r>
            <a:r>
              <a:rPr lang="ru-RU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(адвокатов),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уполномоченный орган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 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налоговых регистров по учету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(пункт 6-1 статьи 215 НК):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1) </a:t>
            </a:r>
            <a:r>
              <a:rPr lang="ru-RU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 занятия частной практикой;</a:t>
            </a:r>
          </a:p>
          <a:p>
            <a:pPr algn="just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2) </a:t>
            </a:r>
            <a:r>
              <a:rPr lang="ru-RU" b="1" u="sng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</a:t>
            </a:r>
            <a:r>
              <a:rPr lang="ru-RU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предусмотренных статьей 364 НК.</a:t>
            </a:r>
          </a:p>
          <a:p>
            <a:pPr algn="just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4707742-23FD-9481-45A8-8525C9048A2F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34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EE776181-F5EA-712F-87CF-2566CA96AE0D}"/>
              </a:ext>
            </a:extLst>
          </p:cNvPr>
          <p:cNvSpPr txBox="1"/>
          <p:nvPr/>
        </p:nvSpPr>
        <p:spPr>
          <a:xfrm>
            <a:off x="185057" y="2567819"/>
            <a:ext cx="9581244" cy="504753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35929" indent="423954"/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Форма налогового регистра </a:t>
            </a:r>
            <a:r>
              <a:rPr lang="ru-RU" sz="1700" dirty="0">
                <a:latin typeface="Times New Roman"/>
                <a:cs typeface="Times New Roman"/>
              </a:rPr>
              <a:t>по учету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доходов </a:t>
            </a:r>
            <a:r>
              <a:rPr lang="ru-RU" sz="1700" dirty="0">
                <a:latin typeface="Times New Roman"/>
                <a:cs typeface="Times New Roman"/>
              </a:rPr>
              <a:t>от занятия частной практикой,  содержится в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Приложении 21</a:t>
            </a:r>
            <a:r>
              <a:rPr lang="ru-RU" sz="1700" dirty="0">
                <a:latin typeface="Times New Roman"/>
                <a:cs typeface="Times New Roman"/>
              </a:rPr>
              <a:t> к приказу Министра финансов Республики Казахстан от 19 марта 2018 года № 388 «Об утверждении форм налоговых регистров и правил их составления». </a:t>
            </a:r>
          </a:p>
          <a:p>
            <a:pPr marL="11976" marR="135929" indent="423954"/>
            <a:endParaRPr lang="ru-RU" sz="1700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1976" marR="135929" indent="423954"/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Форма налогового регистра </a:t>
            </a:r>
            <a:r>
              <a:rPr lang="ru-RU" sz="1700" dirty="0">
                <a:latin typeface="Times New Roman"/>
                <a:cs typeface="Times New Roman"/>
              </a:rPr>
              <a:t>по учету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расходов </a:t>
            </a:r>
            <a:r>
              <a:rPr lang="ru-RU" sz="1700" dirty="0">
                <a:latin typeface="Times New Roman"/>
                <a:cs typeface="Times New Roman"/>
              </a:rPr>
              <a:t>лица, занимающегося частной практикой,  содержится в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Приложении 22 </a:t>
            </a:r>
            <a:r>
              <a:rPr lang="ru-RU" sz="1700" dirty="0">
                <a:latin typeface="Times New Roman"/>
                <a:cs typeface="Times New Roman"/>
              </a:rPr>
              <a:t>к названному приказу. 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В данной форме налогового регистра адвокат отражает </a:t>
            </a:r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следующие расходы: </a:t>
            </a:r>
          </a:p>
          <a:p>
            <a:pPr marL="11976" marR="135929" indent="423954"/>
            <a:r>
              <a:rPr lang="ru-RU" sz="1700" b="1" dirty="0">
                <a:solidFill>
                  <a:srgbClr val="0070C0"/>
                </a:solidFill>
                <a:latin typeface="Times New Roman"/>
                <a:cs typeface="Times New Roman"/>
              </a:rPr>
              <a:t>- </a:t>
            </a:r>
            <a:r>
              <a:rPr lang="ru-RU" sz="1700" dirty="0">
                <a:latin typeface="Times New Roman"/>
                <a:cs typeface="Times New Roman"/>
              </a:rPr>
              <a:t>на приобретение канцелярских принадлежностей;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- по имущественному найму (аренде) помещения;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- амортизационные отчисления;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- расходы по оплате услуг банков, организаций, осуществляющих отдельные виды банковских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  услуг;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- расходы по оплате услуг связи и коммунальных услуг;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- фонд оплаты труда;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- на оплату налогов и платежей в бюджет;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- расходы по начисленным социальным отчислениям;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- компенсации по служебных командировках;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- членские взносы;</a:t>
            </a:r>
          </a:p>
          <a:p>
            <a:pPr marL="11976" marR="135929" indent="423954"/>
            <a:r>
              <a:rPr lang="ru-RU" sz="1700" dirty="0">
                <a:latin typeface="Times New Roman"/>
                <a:cs typeface="Times New Roman"/>
              </a:rPr>
              <a:t>- другие возмещенные расходы.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592ACD4-D6CC-CDF5-3DA7-551EA13708CC}"/>
              </a:ext>
            </a:extLst>
          </p:cNvPr>
          <p:cNvSpPr txBox="1"/>
          <p:nvPr/>
        </p:nvSpPr>
        <p:spPr>
          <a:xfrm>
            <a:off x="0" y="3933825"/>
            <a:ext cx="10147300" cy="16819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</a:p>
          <a:p>
            <a:pPr marL="354876" marR="169462" indent="-342900" algn="just">
              <a:lnSpc>
                <a:spcPct val="95900"/>
              </a:lnSpc>
              <a:spcBef>
                <a:spcPts val="1268"/>
              </a:spcBef>
              <a:buFont typeface="Wingdings" panose="05000000000000000000" pitchFamily="2" charset="2"/>
              <a:buChar char="§"/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3647BD2-2160-CF6F-42D5-EA391FFB599B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03DDD39-522A-6D1D-26C9-B9918A22BA78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3E4B59E-33AA-9620-1121-DFCF46DAC5A9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277119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235B5A-569E-21DE-407A-545078630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179837C5-5B3B-785A-4C7D-3155D19B8230}"/>
              </a:ext>
            </a:extLst>
          </p:cNvPr>
          <p:cNvSpPr/>
          <p:nvPr/>
        </p:nvSpPr>
        <p:spPr>
          <a:xfrm>
            <a:off x="469900" y="1156745"/>
            <a:ext cx="9295599" cy="545640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налогового регистра по учету 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доходов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от занятия частной практикой.  </a:t>
            </a:r>
          </a:p>
          <a:p>
            <a:pPr algn="ctr"/>
            <a:endParaRPr lang="ru-RU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налогового регистра по учету </a:t>
            </a:r>
            <a:r>
              <a:rPr lang="ru-RU" sz="24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</a:t>
            </a: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лица, занимающегося частной практикой.</a:t>
            </a:r>
          </a:p>
          <a:p>
            <a:pPr algn="ctr"/>
            <a:endParaRPr lang="ru-RU" sz="2400" b="1" dirty="0">
              <a:solidFill>
                <a:schemeClr val="accent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/Приложения 21, 22 к приказу Министра финансов Республики Казахстан от 19 марта 2018 года № 388 «Об утверждении форм налоговых регистров и правил их составления»/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1314297D-6FCC-CC40-F3C0-806E2D09C98C}"/>
              </a:ext>
            </a:extLst>
          </p:cNvPr>
          <p:cNvSpPr txBox="1"/>
          <p:nvPr/>
        </p:nvSpPr>
        <p:spPr>
          <a:xfrm>
            <a:off x="9599489" y="6613153"/>
            <a:ext cx="159281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>
              <a:lnSpc>
                <a:spcPts val="1084"/>
              </a:lnSpc>
            </a:pPr>
            <a:r>
              <a:rPr sz="1037" dirty="0">
                <a:latin typeface="Calibri"/>
                <a:cs typeface="Calibri"/>
              </a:rPr>
              <a:t>10</a:t>
            </a:r>
            <a:endParaRPr sz="1037">
              <a:latin typeface="Calibri"/>
              <a:cs typeface="Calibri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BB598CE4-B51C-7E20-52EE-4864F7531B1E}"/>
              </a:ext>
            </a:extLst>
          </p:cNvPr>
          <p:cNvSpPr txBox="1"/>
          <p:nvPr/>
        </p:nvSpPr>
        <p:spPr>
          <a:xfrm>
            <a:off x="318301" y="1369868"/>
            <a:ext cx="9676599" cy="159543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54492" indent="423954" algn="ctr">
              <a:lnSpc>
                <a:spcPct val="95800"/>
              </a:lnSpc>
            </a:pPr>
            <a:endParaRPr lang="ru-RU" sz="3600" b="1" i="1" spc="-5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1976" marR="154492" indent="423954" algn="ctr">
              <a:lnSpc>
                <a:spcPct val="95800"/>
              </a:lnSpc>
            </a:pPr>
            <a:endParaRPr lang="ru-RU" sz="3600" b="1" i="1" spc="-5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1976" marR="154492" indent="423954" algn="ctr">
              <a:lnSpc>
                <a:spcPct val="95800"/>
              </a:lnSpc>
            </a:pPr>
            <a:endParaRPr lang="ru-RU" sz="3600" b="1" i="1" spc="-5" dirty="0">
              <a:solidFill>
                <a:srgbClr val="FFC000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9AF5639-AC33-1BA6-3706-487E36F3F8BE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113018A8-9005-0763-4251-82C35A929828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- продолжение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57520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709C78-C4DE-3892-FD17-22E6643A18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B941A6A-065F-B989-B909-2A40313A7DF0}"/>
              </a:ext>
            </a:extLst>
          </p:cNvPr>
          <p:cNvSpPr txBox="1"/>
          <p:nvPr/>
        </p:nvSpPr>
        <p:spPr>
          <a:xfrm>
            <a:off x="1079500" y="352424"/>
            <a:ext cx="8534400" cy="7730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F4E3127-08AD-310F-DC0C-4F5D7A379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33" y="0"/>
            <a:ext cx="5314933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2721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6F33AD-C3BC-65F4-37F0-818050B105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3E14701-82C8-6ACC-F653-D1BF02B530B0}"/>
              </a:ext>
            </a:extLst>
          </p:cNvPr>
          <p:cNvSpPr txBox="1"/>
          <p:nvPr/>
        </p:nvSpPr>
        <p:spPr>
          <a:xfrm>
            <a:off x="1079500" y="352424"/>
            <a:ext cx="8534400" cy="3740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948F1B2-7D8F-13E6-C6D4-6B4C0A5A5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9317" y="0"/>
            <a:ext cx="5345165" cy="7562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48643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6CABFF-5812-2641-E9CC-8FA635B37A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976986D-C968-F59F-1C45-C08A4A59DB6A}"/>
              </a:ext>
            </a:extLst>
          </p:cNvPr>
          <p:cNvSpPr/>
          <p:nvPr/>
        </p:nvSpPr>
        <p:spPr>
          <a:xfrm>
            <a:off x="317500" y="5076825"/>
            <a:ext cx="9372600" cy="199019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D57B0E3-59FA-04AA-8EB5-B503F74E996C}"/>
              </a:ext>
            </a:extLst>
          </p:cNvPr>
          <p:cNvSpPr/>
          <p:nvPr/>
        </p:nvSpPr>
        <p:spPr>
          <a:xfrm>
            <a:off x="317500" y="998503"/>
            <a:ext cx="9372600" cy="1371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Как уже было отмечено, с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января 2025 года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доход адвоката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как лица, занимающегося частной практикой,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годовой доход физического лица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(подпункт 15) статьи 321 НК).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EB8755F5-ECE3-A797-D3D4-16339FB2A5F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38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DB6621F-754B-7448-7FC1-6396989212FA}"/>
              </a:ext>
            </a:extLst>
          </p:cNvPr>
          <p:cNvSpPr txBox="1"/>
          <p:nvPr/>
        </p:nvSpPr>
        <p:spPr>
          <a:xfrm>
            <a:off x="317500" y="4324868"/>
            <a:ext cx="9525000" cy="253473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/>
            <a:r>
              <a:rPr lang="ru-RU" sz="2000" dirty="0">
                <a:latin typeface="Times New Roman"/>
                <a:cs typeface="Times New Roman"/>
              </a:rPr>
              <a:t>                                 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Определение облагаемого дохода физического лица </a:t>
            </a:r>
            <a:r>
              <a:rPr lang="ru-RU" dirty="0">
                <a:latin typeface="Times New Roman"/>
                <a:cs typeface="Times New Roman"/>
              </a:rPr>
              <a:t>производится </a:t>
            </a:r>
            <a:r>
              <a:rPr lang="ru-RU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по итогам календарного года </a:t>
            </a:r>
            <a:r>
              <a:rPr lang="ru-RU" dirty="0">
                <a:latin typeface="Times New Roman"/>
                <a:cs typeface="Times New Roman"/>
              </a:rPr>
              <a:t>(статья 636 главы 71 НК).</a:t>
            </a:r>
          </a:p>
          <a:p>
            <a:pPr marL="11976" marR="169462" indent="423954" algn="just">
              <a:lnSpc>
                <a:spcPct val="95900"/>
              </a:lnSpc>
            </a:pPr>
            <a:endParaRPr lang="ru-RU" sz="800" b="1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</a:pPr>
            <a:endParaRPr lang="ru-RU" sz="800" b="1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</a:pPr>
            <a:endParaRPr lang="ru-RU" sz="800" b="1" dirty="0">
              <a:solidFill>
                <a:srgbClr val="FFC000"/>
              </a:solidFill>
              <a:latin typeface="Times New Roman"/>
              <a:cs typeface="Times New Roman"/>
            </a:endParaRPr>
          </a:p>
          <a:p>
            <a:pPr marL="11976" marR="169462" indent="423954">
              <a:lnSpc>
                <a:spcPct val="95900"/>
              </a:lnSpc>
            </a:pPr>
            <a:r>
              <a:rPr lang="ru-RU" b="1" dirty="0">
                <a:solidFill>
                  <a:srgbClr val="FFC000"/>
                </a:solidFill>
                <a:latin typeface="Times New Roman"/>
                <a:cs typeface="Times New Roman"/>
              </a:rPr>
              <a:t>Облагаемый доход 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физического лица по </a:t>
            </a:r>
            <a:r>
              <a:rPr lang="ru-RU" b="1" dirty="0">
                <a:solidFill>
                  <a:srgbClr val="FFC000"/>
                </a:solidFill>
                <a:latin typeface="Times New Roman"/>
                <a:cs typeface="Times New Roman"/>
              </a:rPr>
              <a:t>итогам календарного года 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определяется как </a:t>
            </a:r>
            <a:r>
              <a:rPr lang="ru-RU" b="1" u="sng" dirty="0">
                <a:solidFill>
                  <a:srgbClr val="FFC000"/>
                </a:solidFill>
                <a:latin typeface="Times New Roman"/>
                <a:cs typeface="Times New Roman"/>
              </a:rPr>
              <a:t>сумма</a:t>
            </a:r>
            <a:r>
              <a:rPr lang="ru-RU" b="1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облагаемого </a:t>
            </a:r>
            <a:r>
              <a:rPr lang="ru-RU" b="1" dirty="0">
                <a:solidFill>
                  <a:srgbClr val="FFC000"/>
                </a:solidFill>
                <a:latin typeface="Times New Roman"/>
                <a:cs typeface="Times New Roman"/>
              </a:rPr>
              <a:t>дохода физического лица,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b="1" u="sng" dirty="0">
                <a:solidFill>
                  <a:srgbClr val="FFC000"/>
                </a:solidFill>
                <a:latin typeface="Times New Roman"/>
                <a:cs typeface="Times New Roman"/>
              </a:rPr>
              <a:t>в том числе</a:t>
            </a:r>
            <a:r>
              <a:rPr lang="ru-RU" b="1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индивидуального предпринимателя, лица, занимающегося частной практикой </a:t>
            </a:r>
            <a:r>
              <a:rPr lang="ru-RU" b="1" i="1" dirty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lang="ru-RU" b="1" i="1" dirty="0">
                <a:solidFill>
                  <a:srgbClr val="FFC000"/>
                </a:solidFill>
                <a:latin typeface="Times New Roman"/>
                <a:cs typeface="Times New Roman"/>
              </a:rPr>
              <a:t>адвоката). </a:t>
            </a:r>
          </a:p>
          <a:p>
            <a:pPr marL="11976" marR="169462" indent="423954">
              <a:lnSpc>
                <a:spcPct val="95900"/>
              </a:lnSpc>
            </a:pP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В случае если </a:t>
            </a:r>
            <a:r>
              <a:rPr lang="ru-RU" b="1" u="sng" dirty="0">
                <a:solidFill>
                  <a:srgbClr val="FFC000"/>
                </a:solidFill>
                <a:latin typeface="Times New Roman"/>
                <a:cs typeface="Times New Roman"/>
              </a:rPr>
              <a:t>сумма</a:t>
            </a:r>
            <a:r>
              <a:rPr lang="ru-RU" b="1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облагаемого</a:t>
            </a:r>
            <a:r>
              <a:rPr lang="ru-RU" b="1" dirty="0">
                <a:solidFill>
                  <a:srgbClr val="FFC000"/>
                </a:solidFill>
                <a:latin typeface="Times New Roman"/>
                <a:cs typeface="Times New Roman"/>
              </a:rPr>
              <a:t> дохода 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по итогам года имеет </a:t>
            </a:r>
            <a:r>
              <a:rPr lang="ru-RU" b="1" dirty="0">
                <a:solidFill>
                  <a:srgbClr val="FFC000"/>
                </a:solidFill>
                <a:latin typeface="Times New Roman"/>
                <a:cs typeface="Times New Roman"/>
              </a:rPr>
              <a:t>отрицательное значение,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 то в целях исчисления ИПН </a:t>
            </a:r>
            <a:r>
              <a:rPr lang="ru-RU" b="1" dirty="0">
                <a:solidFill>
                  <a:srgbClr val="FFC000"/>
                </a:solidFill>
                <a:latin typeface="Times New Roman"/>
                <a:cs typeface="Times New Roman"/>
              </a:rPr>
              <a:t>сумма облагаемого дохода по итогам года 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признается </a:t>
            </a:r>
            <a:r>
              <a:rPr lang="ru-RU" b="1" dirty="0">
                <a:solidFill>
                  <a:srgbClr val="FFC000"/>
                </a:solidFill>
                <a:latin typeface="Times New Roman"/>
                <a:cs typeface="Times New Roman"/>
              </a:rPr>
              <a:t>равной нулю </a:t>
            </a:r>
            <a:r>
              <a:rPr lang="ru-RU" b="1" dirty="0">
                <a:solidFill>
                  <a:schemeClr val="bg1"/>
                </a:solidFill>
                <a:latin typeface="Times New Roman"/>
                <a:cs typeface="Times New Roman"/>
              </a:rPr>
              <a:t>(пункт 1 статьи 636 НК).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585133B-457C-D62A-8EAC-90CD3E6D80CC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249FED7D-3F7E-4E7F-C6C7-E460D7B3A422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E3A5BDDC-6C5D-D095-6401-1EE5FB94A858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5AC833B-BB87-356C-0824-90B1B8B68220}"/>
              </a:ext>
            </a:extLst>
          </p:cNvPr>
          <p:cNvSpPr txBox="1"/>
          <p:nvPr/>
        </p:nvSpPr>
        <p:spPr>
          <a:xfrm>
            <a:off x="2679700" y="2704283"/>
            <a:ext cx="70104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определения облагаемого дохода физического лица, подлежащего налогообложению физическим лицом самостоятельно, определяется в соответствии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главой 71 НК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/Всеобщее декларирование доходов и имущества физических лиц/ (пункт 3 статьи 360 НК). </a:t>
            </a:r>
            <a:endParaRPr lang="ru-K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 descr="Изображение выглядит как Графика, снимок экрана, дизайн, логотип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241B1AB-633A-559E-F92E-7D8700EA8C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00" y="2506411"/>
            <a:ext cx="2286000" cy="211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27381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408CC5C-DEE0-497D-35C6-8061D2F6BB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2DE5155-2E44-C39D-DC0F-6898A268B8FB}"/>
              </a:ext>
            </a:extLst>
          </p:cNvPr>
          <p:cNvSpPr/>
          <p:nvPr/>
        </p:nvSpPr>
        <p:spPr>
          <a:xfrm>
            <a:off x="317499" y="906464"/>
            <a:ext cx="9220201" cy="10377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В соответствии с пунктом 2 статьи 636 НК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облагаемый доход физического лица, </a:t>
            </a:r>
            <a:r>
              <a:rPr lang="ru-RU" sz="2000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индивидуального предпринимателя, лица, занимающегося частной практикой </a:t>
            </a:r>
            <a:r>
              <a:rPr lang="ru-RU" sz="2000" b="1" i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(адвоката)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определяется </a:t>
            </a:r>
            <a:r>
              <a:rPr lang="ru-RU" sz="20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следующем порядке:</a:t>
            </a:r>
            <a:endParaRPr lang="en-US" sz="2000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434F3966-AFAB-BB90-C70F-CE72C2DC650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39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DEA8278-06CD-86B9-7D4E-85C6A49A7BE7}"/>
              </a:ext>
            </a:extLst>
          </p:cNvPr>
          <p:cNvSpPr txBox="1"/>
          <p:nvPr/>
        </p:nvSpPr>
        <p:spPr>
          <a:xfrm>
            <a:off x="323274" y="2022872"/>
            <a:ext cx="9214426" cy="50167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35929" indent="423954"/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1976" marR="135929" indent="423954"/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доходы, </a:t>
            </a:r>
            <a:r>
              <a:rPr lang="ru-RU" dirty="0">
                <a:latin typeface="Times New Roman"/>
                <a:cs typeface="Times New Roman"/>
              </a:rPr>
              <a:t>подлежащие налогообложению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физическим лицом </a:t>
            </a:r>
            <a:r>
              <a:rPr lang="ru-RU" dirty="0">
                <a:latin typeface="Times New Roman"/>
                <a:cs typeface="Times New Roman"/>
              </a:rPr>
              <a:t>самостоятельно, предусмотренные статьей 360 НК,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за исключением </a:t>
            </a:r>
            <a:r>
              <a:rPr lang="ru-RU" dirty="0">
                <a:latin typeface="Times New Roman"/>
                <a:cs typeface="Times New Roman"/>
              </a:rPr>
              <a:t>дохода лица, занимающегося частной практикой, и индивидуального предпринимателя,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      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плюс</a:t>
            </a:r>
          </a:p>
          <a:p>
            <a:pPr marL="11976" marR="135929" indent="423954"/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налогооблагаемый доход лица, занимающегося частной практикой, </a:t>
            </a:r>
            <a:r>
              <a:rPr lang="ru-RU" dirty="0">
                <a:latin typeface="Times New Roman"/>
                <a:cs typeface="Times New Roman"/>
              </a:rPr>
              <a:t>	</a:t>
            </a:r>
          </a:p>
          <a:p>
            <a:pPr marL="11976" marR="135929" indent="423954"/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       плюс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налогооблагаемый доход индивидуального предпринимателя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      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минус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налогооблагаемый доход индивидуального предпринимателя, осуществляющего электронную торговлю товарами,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      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плюс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сумма начисленных налоговым агентом доходов, подлежащих налогообложению у источника выплаты, за исключением доходов, предусмотренных статьями 327 и 328 НК,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      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минус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корректировка дохода, предусмотренная в статье 341 НК,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      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минус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налоговые вычеты, указанные в пункте 1 статьи 342 НК.</a:t>
            </a:r>
            <a:r>
              <a:rPr lang="ru-RU" sz="2000" dirty="0">
                <a:latin typeface="Times New Roman"/>
                <a:cs typeface="Times New Roman"/>
              </a:rPr>
              <a:t>     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0169817-ABCD-027C-366D-88DB4007328B}"/>
              </a:ext>
            </a:extLst>
          </p:cNvPr>
          <p:cNvSpPr txBox="1"/>
          <p:nvPr/>
        </p:nvSpPr>
        <p:spPr>
          <a:xfrm>
            <a:off x="0" y="3933825"/>
            <a:ext cx="10147300" cy="21441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9A38D8B-7B43-C7DA-F501-5CA0A8C91BA8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DB74B4B9-98F5-7B8B-540D-8DA7E3FB7EB5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53C6A99-9653-A072-8153-ECDEC6D47E5C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95736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889094-0C20-81CB-69AF-47A9D5EDA8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E63E2B50-9ECD-D054-B16F-D05C7423C895}"/>
              </a:ext>
            </a:extLst>
          </p:cNvPr>
          <p:cNvSpPr/>
          <p:nvPr/>
        </p:nvSpPr>
        <p:spPr>
          <a:xfrm>
            <a:off x="311376" y="2555002"/>
            <a:ext cx="9378723" cy="465542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endParaRPr lang="ru-RU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 исполнение налогового обязательства налогоплательщик совершает </a:t>
            </a:r>
            <a:r>
              <a:rPr lang="ru-RU" b="1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следующие действия:</a:t>
            </a:r>
          </a:p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1) встает на регистрационный учет в налоговом органе;</a:t>
            </a:r>
          </a:p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2) ведет учет объектов налогообложения и (или) объектов, связанных с налогообложением;</a:t>
            </a:r>
          </a:p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3) исчисляет, исходя из объектов налогообложения и (или) объектов, связанных с налогообложением, налоговой базы и налоговых ставок, суммы налогов и платежей, подлежащие уплате в бюджет, а также авансовые и текущие платежи по ним в соответствии с Особенной частью НК;</a:t>
            </a:r>
          </a:p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4) составляет и представляет, за исключением налоговых регистров, налоговые формы и иные формы, установленные НК, налоговым органам в установленном порядке;</a:t>
            </a:r>
          </a:p>
          <a:p>
            <a:pPr marL="11976" marR="4790" indent="423954" algn="just">
              <a:lnSpc>
                <a:spcPct val="95800"/>
              </a:lnSpc>
              <a:spcBef>
                <a:spcPts val="5"/>
              </a:spcBef>
            </a:pPr>
            <a:r>
              <a:rPr lang="ru-RU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5) уплачивает исчисленные и начисленные суммы налогов и платежей в бюджет, авансовые и текущие платежи по налогам и платежам в бюджет в соответствии с Особенной частью НК.</a:t>
            </a:r>
          </a:p>
          <a:p>
            <a:pPr marL="11976" marR="4790" indent="423954" algn="ctr">
              <a:lnSpc>
                <a:spcPct val="95800"/>
              </a:lnSpc>
              <a:spcBef>
                <a:spcPts val="5"/>
              </a:spcBef>
            </a:pPr>
            <a:endParaRPr lang="ru-RU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7002D110-38FB-CF4C-C922-4A993959C8B1}"/>
              </a:ext>
            </a:extLst>
          </p:cNvPr>
          <p:cNvSpPr txBox="1"/>
          <p:nvPr/>
        </p:nvSpPr>
        <p:spPr>
          <a:xfrm>
            <a:off x="311376" y="1225472"/>
            <a:ext cx="9531124" cy="13295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86827" indent="423954" algn="just">
              <a:lnSpc>
                <a:spcPct val="95800"/>
              </a:lnSpc>
            </a:pPr>
            <a:r>
              <a:rPr lang="ru-RU" b="1" u="sng" dirty="0">
                <a:solidFill>
                  <a:srgbClr val="0070C0"/>
                </a:solidFill>
                <a:latin typeface="Times New Roman"/>
                <a:cs typeface="Times New Roman"/>
              </a:rPr>
              <a:t>Налоговым обязательством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признается обязательство налогоплательщика перед государством, возникающее в соответствии с налоговым законодательством Республики Казахстан, в силу которого налогоплательщик обязан совершать действия, указанные в пункте 2 статьи 36 НК (пункт 2 статьи 31 НК).</a:t>
            </a:r>
          </a:p>
          <a:p>
            <a:pPr marL="11976" marR="186827" indent="423954" algn="just">
              <a:lnSpc>
                <a:spcPct val="95800"/>
              </a:lnSpc>
            </a:pPr>
            <a:endParaRPr lang="ru-RU" dirty="0">
              <a:latin typeface="Times New Roman"/>
              <a:cs typeface="Times New Roman"/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A3D3B6BD-66ED-9807-F3F1-557879EA5788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4</a:t>
            </a:fld>
            <a:endParaRPr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01AD4BD2-B407-FC88-4A8E-00919AA33C81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5EC155A7-1E3E-9E5B-2374-CF397313CA14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Налоговые обязательства адвоката – продолжение.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29092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8C6C08-62B4-1F2B-835A-6AF228318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02E4296A-0663-1E0F-0B4F-93FC2072D279}"/>
              </a:ext>
            </a:extLst>
          </p:cNvPr>
          <p:cNvSpPr/>
          <p:nvPr/>
        </p:nvSpPr>
        <p:spPr>
          <a:xfrm>
            <a:off x="317500" y="637837"/>
            <a:ext cx="9505044" cy="204443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Исчисление ИПН с доходов физического лица производится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календарного года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порядке, установленном нормами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637 НК.</a:t>
            </a:r>
          </a:p>
          <a:p>
            <a:endParaRPr lang="ru-RU" b="1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Исчисление ИПН с доходов физического лица по итогам календарного года производится физическим лицом </a:t>
            </a:r>
            <a:r>
              <a:rPr lang="ru-RU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 </a:t>
            </a:r>
            <a:r>
              <a:rPr lang="ru-RU" b="1" u="sng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декларации о доходах и имуществе</a:t>
            </a:r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(Форма 270.00)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9DD1B3FC-0D3E-C310-4A53-9341C7B8CF8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40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030F1CB-B6AA-1B63-7822-A15A58E26104}"/>
              </a:ext>
            </a:extLst>
          </p:cNvPr>
          <p:cNvSpPr txBox="1"/>
          <p:nvPr/>
        </p:nvSpPr>
        <p:spPr>
          <a:xfrm>
            <a:off x="393701" y="2716038"/>
            <a:ext cx="9428843" cy="44935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35929" indent="423954"/>
            <a:endParaRPr lang="ru-RU" sz="2000" dirty="0">
              <a:latin typeface="Times New Roman"/>
              <a:cs typeface="Times New Roman"/>
            </a:endParaRP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Сумма ИПН с доходов физического лица по итогам календарного года исчисляется путем применения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ставок,</a:t>
            </a:r>
            <a:r>
              <a:rPr lang="ru-RU" dirty="0">
                <a:latin typeface="Times New Roman"/>
                <a:cs typeface="Times New Roman"/>
              </a:rPr>
              <a:t> установленных статьей 320 НК,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к сумме облагаемого дохода физического лица </a:t>
            </a:r>
            <a:r>
              <a:rPr lang="ru-RU" dirty="0">
                <a:latin typeface="Times New Roman"/>
                <a:cs typeface="Times New Roman"/>
              </a:rPr>
              <a:t>(пункт 2 статьи 637 главы 71 НК).</a:t>
            </a:r>
          </a:p>
          <a:p>
            <a:pPr marL="11976" marR="135929" indent="423954"/>
            <a:endParaRPr lang="ru-RU" dirty="0">
              <a:latin typeface="Times New Roman"/>
              <a:cs typeface="Times New Roman"/>
            </a:endParaRP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Согласно </a:t>
            </a:r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статье 320 НК </a:t>
            </a:r>
            <a:r>
              <a:rPr lang="ru-RU" dirty="0">
                <a:latin typeface="Times New Roman"/>
                <a:cs typeface="Times New Roman"/>
              </a:rPr>
              <a:t>доходы налогоплательщика, облагаются налогом </a:t>
            </a:r>
            <a:r>
              <a:rPr lang="ru-RU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по ставке 10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ru-RU" b="1" u="sng" dirty="0">
                <a:solidFill>
                  <a:srgbClr val="FF0000"/>
                </a:solidFill>
                <a:latin typeface="Times New Roman"/>
                <a:cs typeface="Times New Roman"/>
              </a:rPr>
              <a:t>процентов.</a:t>
            </a:r>
          </a:p>
          <a:p>
            <a:pPr marL="11976" marR="135929" indent="423954"/>
            <a:endParaRPr lang="ru-RU" dirty="0">
              <a:latin typeface="Times New Roman"/>
              <a:cs typeface="Times New Roman"/>
            </a:endParaRPr>
          </a:p>
          <a:p>
            <a:pPr marL="11976" marR="135929" indent="423954"/>
            <a:r>
              <a:rPr lang="ru-RU" b="1" dirty="0">
                <a:solidFill>
                  <a:srgbClr val="0070C0"/>
                </a:solidFill>
                <a:latin typeface="Times New Roman"/>
                <a:cs typeface="Times New Roman"/>
              </a:rPr>
              <a:t>Сумма ИПН</a:t>
            </a:r>
            <a:r>
              <a:rPr lang="ru-RU" b="1" dirty="0">
                <a:latin typeface="Times New Roman"/>
                <a:cs typeface="Times New Roman"/>
              </a:rPr>
              <a:t>, </a:t>
            </a:r>
            <a:r>
              <a:rPr lang="ru-RU" dirty="0">
                <a:latin typeface="Times New Roman"/>
                <a:cs typeface="Times New Roman"/>
              </a:rPr>
              <a:t>подлежащая уплате в бюджет, определяется </a:t>
            </a:r>
            <a:r>
              <a:rPr lang="ru-RU" b="1" u="sng" dirty="0">
                <a:solidFill>
                  <a:srgbClr val="0070C0"/>
                </a:solidFill>
                <a:latin typeface="Times New Roman"/>
                <a:cs typeface="Times New Roman"/>
              </a:rPr>
              <a:t>в следующем порядке </a:t>
            </a:r>
            <a:r>
              <a:rPr lang="ru-RU" dirty="0">
                <a:latin typeface="Times New Roman"/>
                <a:cs typeface="Times New Roman"/>
              </a:rPr>
              <a:t>(пункт 3 статьи 637 главы 71 НК):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сумма ИПН, исчисленная в порядке, определенном пунктом 2 статьи 637 НК,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    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	минус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сумма ИПН, исчисленная с доходов, подлежащих налогообложению у источника выплаты, за исключением доходов, предусмотренных статьями 327 и 328 НК,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     	 </a:t>
            </a:r>
            <a:r>
              <a:rPr lang="ru-RU" b="1" dirty="0">
                <a:solidFill>
                  <a:srgbClr val="FF0000"/>
                </a:solidFill>
                <a:latin typeface="Times New Roman"/>
                <a:cs typeface="Times New Roman"/>
              </a:rPr>
              <a:t>минус</a:t>
            </a:r>
          </a:p>
          <a:p>
            <a:pPr marL="11976" marR="135929" indent="423954"/>
            <a:r>
              <a:rPr lang="ru-RU" dirty="0">
                <a:latin typeface="Times New Roman"/>
                <a:cs typeface="Times New Roman"/>
              </a:rPr>
              <a:t>сумма ИПН, на которую осуществляется зачет в соответствии со статьей 638 НК.</a:t>
            </a:r>
            <a:r>
              <a:rPr lang="ru-RU" sz="2000" dirty="0">
                <a:latin typeface="Times New Roman"/>
                <a:cs typeface="Times New Roman"/>
              </a:rPr>
              <a:t>   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57DE0D2B-246F-5EDB-0F38-9C1333B84A32}"/>
              </a:ext>
            </a:extLst>
          </p:cNvPr>
          <p:cNvSpPr txBox="1"/>
          <p:nvPr/>
        </p:nvSpPr>
        <p:spPr>
          <a:xfrm>
            <a:off x="185056" y="3933825"/>
            <a:ext cx="9962243" cy="260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21ADDF6-75D9-DD4A-F005-69759C97B413}"/>
              </a:ext>
            </a:extLst>
          </p:cNvPr>
          <p:cNvCxnSpPr/>
          <p:nvPr/>
        </p:nvCxnSpPr>
        <p:spPr>
          <a:xfrm>
            <a:off x="0" y="648676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C95374D2-3722-E7C1-ABD7-D29D041DDA6F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F16A228-CA1A-8AE7-C00F-28FD544AC583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1810416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6A911A-F22D-569D-B833-008ED8446E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35BA1D6-FA92-24C0-405C-56B1833553EE}"/>
              </a:ext>
            </a:extLst>
          </p:cNvPr>
          <p:cNvSpPr/>
          <p:nvPr/>
        </p:nvSpPr>
        <p:spPr>
          <a:xfrm>
            <a:off x="185057" y="637837"/>
            <a:ext cx="9581244" cy="1167825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и сроки уплаты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налога,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исчисленного в декларации 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доходах и имуществе регулируются нормами </a:t>
            </a:r>
            <a:r>
              <a:rPr lang="ru-RU" sz="2000" b="1" dirty="0">
                <a:solidFill>
                  <a:schemeClr val="accent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статьи 641 главы 71 НК</a:t>
            </a:r>
            <a:r>
              <a:rPr lang="ru-RU" sz="2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A04AA686-F8ED-FCFF-E95D-A04698360BE7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41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CEF8B722-C8C1-B48C-6CB5-48FF630C0BB0}"/>
              </a:ext>
            </a:extLst>
          </p:cNvPr>
          <p:cNvSpPr txBox="1"/>
          <p:nvPr/>
        </p:nvSpPr>
        <p:spPr>
          <a:xfrm>
            <a:off x="63500" y="2435292"/>
            <a:ext cx="1008380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35929" indent="423954"/>
            <a:r>
              <a:rPr lang="ru-RU" sz="2000" dirty="0">
                <a:latin typeface="Times New Roman"/>
                <a:cs typeface="Times New Roman"/>
              </a:rPr>
              <a:t>   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C7BAF8E-D98D-B1BB-0558-529A5CD2B26C}"/>
              </a:ext>
            </a:extLst>
          </p:cNvPr>
          <p:cNvSpPr txBox="1"/>
          <p:nvPr/>
        </p:nvSpPr>
        <p:spPr>
          <a:xfrm>
            <a:off x="0" y="3933825"/>
            <a:ext cx="10147300" cy="2606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r>
              <a:rPr lang="ru-RU" sz="2000" dirty="0">
                <a:solidFill>
                  <a:schemeClr val="bg1"/>
                </a:solidFill>
                <a:latin typeface="Times New Roman"/>
                <a:cs typeface="Times New Roman"/>
              </a:rPr>
              <a:t>   </a:t>
            </a: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77D3948-BBDD-7C74-891C-C165C7E4DB0F}"/>
              </a:ext>
            </a:extLst>
          </p:cNvPr>
          <p:cNvCxnSpPr/>
          <p:nvPr/>
        </p:nvCxnSpPr>
        <p:spPr>
          <a:xfrm>
            <a:off x="0" y="648676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A7EF4B8F-3CA8-90CB-15D8-21287FF1D559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41. Налоговые обязательства адвоката – продолжение.</a:t>
            </a:r>
          </a:p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Индивидуальный подоходный налог (ИПН)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6E90466A-3253-B5CE-3400-7E61D427B12B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2A0F51-AEF8-1CAD-269E-001561988930}"/>
              </a:ext>
            </a:extLst>
          </p:cNvPr>
          <p:cNvSpPr txBox="1"/>
          <p:nvPr/>
        </p:nvSpPr>
        <p:spPr>
          <a:xfrm>
            <a:off x="185056" y="1893086"/>
            <a:ext cx="9581245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статье 641 НК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ИПН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исчисленного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облагаемого дохода физического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лица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итогам календарного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осуществляется налогоплательщиком не позднее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десяти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календарных дней после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срока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установленного статьей 635 НК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представления декларации о доходах и имуществе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способов ее представления, в следующем порядке: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1) индивидуальным предпринимателем, лицом, занимающимся частной практикой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(адвокатом),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месту нахождения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2) физическим лицом, не указанным в подпункте 1) статьи 641 НК, – по месту жительства (пребывания).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В соответствии с пунктом 1 статьи 635 НК декларация о доходах и имуществе представляется </a:t>
            </a:r>
            <a:r>
              <a:rPr lang="ru-RU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15 сентября года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следующего за отчетным календарным годом.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То есть уплата ИПН с облагаемого дохода физического лица, в том числе лица, занимающегося частной практикой, - адвоката  (статья 636  НК), производится </a:t>
            </a:r>
            <a:r>
              <a:rPr lang="ru-RU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25 сентября (включительно),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следующего за отчетным календарным годом. </a:t>
            </a:r>
          </a:p>
          <a:p>
            <a:pPr algn="just"/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86846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8D07D-58A6-314B-F175-363E9AD187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90137D0-D56B-4387-8EA6-C6295DC9CB81}"/>
              </a:ext>
            </a:extLst>
          </p:cNvPr>
          <p:cNvSpPr/>
          <p:nvPr/>
        </p:nvSpPr>
        <p:spPr>
          <a:xfrm>
            <a:off x="185057" y="885826"/>
            <a:ext cx="9352644" cy="91439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82EA9F8-224E-ED7B-5D81-8CEC24DE5B26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9521">
              <a:lnSpc>
                <a:spcPts val="1084"/>
              </a:lnSpc>
            </a:pPr>
            <a:fld id="{81D60167-4931-47E6-BA6A-407CBD079E47}" type="slidenum">
              <a:rPr dirty="0"/>
              <a:pPr marL="39521">
                <a:lnSpc>
                  <a:spcPts val="1084"/>
                </a:lnSpc>
              </a:pPr>
              <a:t>42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9F84A146-1C2E-C9FC-7324-F8CE1FD10EFE}"/>
              </a:ext>
            </a:extLst>
          </p:cNvPr>
          <p:cNvSpPr txBox="1"/>
          <p:nvPr/>
        </p:nvSpPr>
        <p:spPr>
          <a:xfrm>
            <a:off x="313415" y="940201"/>
            <a:ext cx="9435898" cy="63527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305391" indent="423954">
              <a:lnSpc>
                <a:spcPct val="95900"/>
              </a:lnSpc>
            </a:pPr>
            <a:r>
              <a:rPr lang="ru-RU" spc="-5" dirty="0">
                <a:solidFill>
                  <a:schemeClr val="bg1"/>
                </a:solidFill>
                <a:latin typeface="Times New Roman"/>
                <a:cs typeface="Times New Roman"/>
              </a:rPr>
              <a:t>Еще одним </a:t>
            </a:r>
            <a:r>
              <a:rPr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налоговым</a:t>
            </a:r>
            <a:r>
              <a:rPr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обязательством</a:t>
            </a:r>
            <a:r>
              <a:rPr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pc="-5" dirty="0">
                <a:solidFill>
                  <a:schemeClr val="bg1"/>
                </a:solidFill>
                <a:latin typeface="Times New Roman"/>
                <a:cs typeface="Times New Roman"/>
              </a:rPr>
              <a:t>адвоката </a:t>
            </a:r>
            <a:r>
              <a:rPr dirty="0" err="1">
                <a:solidFill>
                  <a:schemeClr val="bg1"/>
                </a:solidFill>
                <a:latin typeface="Times New Roman"/>
                <a:cs typeface="Times New Roman"/>
              </a:rPr>
              <a:t>является</a:t>
            </a:r>
            <a:r>
              <a:rPr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обязательство</a:t>
            </a:r>
            <a:r>
              <a:rPr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1800" b="1" kern="1200" spc="-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составлять и представлять,</a:t>
            </a:r>
            <a:r>
              <a:rPr lang="ru-RU" sz="1800" b="1" kern="1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и</a:t>
            </a:r>
            <a:r>
              <a:rPr lang="ru-RU" sz="1800" b="1" kern="1200" spc="-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сключением  налоговых </a:t>
            </a:r>
            <a:r>
              <a:rPr lang="ru-RU" sz="1800" b="1" kern="1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регистров, налоговые формы и иные формы, установленные НК,</a:t>
            </a:r>
            <a:r>
              <a:rPr lang="ru-RU" sz="1800" b="1" kern="1200" spc="-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налоговым органам </a:t>
            </a:r>
            <a:r>
              <a:rPr lang="ru-RU" sz="1800" b="1" kern="1200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1800" b="1" kern="1200" spc="-5" dirty="0">
                <a:solidFill>
                  <a:srgbClr val="FFC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установленном порядке.</a:t>
            </a:r>
          </a:p>
          <a:p>
            <a:pPr marL="11976" marR="305391" indent="423954" algn="just">
              <a:lnSpc>
                <a:spcPct val="95900"/>
              </a:lnSpc>
            </a:pPr>
            <a:endParaRPr lang="ru-RU" b="1" dirty="0">
              <a:solidFill>
                <a:srgbClr val="00AF50"/>
              </a:solidFill>
              <a:latin typeface="Times New Roman"/>
              <a:cs typeface="Times New Roman"/>
            </a:endParaRPr>
          </a:p>
          <a:p>
            <a:pPr marL="11976" marR="305391" indent="423954">
              <a:lnSpc>
                <a:spcPct val="95900"/>
              </a:lnSpc>
            </a:pPr>
            <a:r>
              <a:rPr sz="1700" b="1" u="sng" dirty="0" err="1">
                <a:solidFill>
                  <a:srgbClr val="FF0000"/>
                </a:solidFill>
                <a:latin typeface="Times New Roman"/>
                <a:cs typeface="Times New Roman"/>
              </a:rPr>
              <a:t>Налоговые</a:t>
            </a:r>
            <a:r>
              <a:rPr sz="1700" b="1" u="sng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b="1" u="sng" spc="-5" dirty="0" err="1">
                <a:solidFill>
                  <a:srgbClr val="FF0000"/>
                </a:solidFill>
                <a:latin typeface="Times New Roman"/>
                <a:cs typeface="Times New Roman"/>
              </a:rPr>
              <a:t>формы</a:t>
            </a:r>
            <a:r>
              <a:rPr sz="1700" b="1" u="sng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700" spc="-5" dirty="0" err="1">
                <a:latin typeface="Times New Roman"/>
                <a:cs typeface="Times New Roman"/>
              </a:rPr>
              <a:t>включают</a:t>
            </a:r>
            <a:r>
              <a:rPr sz="1700" spc="-5" dirty="0">
                <a:latin typeface="Times New Roman"/>
                <a:cs typeface="Times New Roman"/>
              </a:rPr>
              <a:t> в </a:t>
            </a:r>
            <a:r>
              <a:rPr sz="1700" dirty="0" err="1">
                <a:latin typeface="Times New Roman"/>
                <a:cs typeface="Times New Roman"/>
              </a:rPr>
              <a:t>себя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lang="ru-RU" sz="17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налоговое заявление, </a:t>
            </a:r>
            <a:r>
              <a:rPr sz="1700"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налоговую</a:t>
            </a:r>
            <a:r>
              <a:rPr sz="17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отчетность</a:t>
            </a:r>
            <a:r>
              <a:rPr sz="17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и  </a:t>
            </a:r>
            <a:r>
              <a:rPr sz="1700"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налоговые</a:t>
            </a:r>
            <a:r>
              <a:rPr sz="17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</a:t>
            </a:r>
            <a:r>
              <a:rPr sz="1700" b="1" spc="-5" dirty="0" err="1">
                <a:solidFill>
                  <a:srgbClr val="0070C0"/>
                </a:solidFill>
                <a:latin typeface="Times New Roman"/>
                <a:cs typeface="Times New Roman"/>
              </a:rPr>
              <a:t>регистры</a:t>
            </a:r>
            <a:r>
              <a:rPr sz="1700" b="1" spc="-5" dirty="0">
                <a:solidFill>
                  <a:srgbClr val="006FC0"/>
                </a:solidFill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(</a:t>
            </a:r>
            <a:r>
              <a:rPr sz="1700" dirty="0" err="1">
                <a:latin typeface="Times New Roman"/>
                <a:cs typeface="Times New Roman"/>
              </a:rPr>
              <a:t>статья</a:t>
            </a:r>
            <a:r>
              <a:rPr sz="1700" dirty="0">
                <a:latin typeface="Times New Roman"/>
                <a:cs typeface="Times New Roman"/>
              </a:rPr>
              <a:t> </a:t>
            </a:r>
            <a:r>
              <a:rPr lang="ru-RU" sz="1700" dirty="0">
                <a:latin typeface="Times New Roman"/>
                <a:cs typeface="Times New Roman"/>
              </a:rPr>
              <a:t>204</a:t>
            </a:r>
            <a:r>
              <a:rPr sz="1700" spc="-28" dirty="0">
                <a:latin typeface="Times New Roman"/>
                <a:cs typeface="Times New Roman"/>
              </a:rPr>
              <a:t> </a:t>
            </a:r>
            <a:r>
              <a:rPr sz="1700" dirty="0">
                <a:latin typeface="Times New Roman"/>
                <a:cs typeface="Times New Roman"/>
              </a:rPr>
              <a:t>НК).</a:t>
            </a:r>
            <a:endParaRPr lang="ru-RU" sz="1700" dirty="0">
              <a:latin typeface="Times New Roman"/>
              <a:cs typeface="Times New Roman"/>
            </a:endParaRPr>
          </a:p>
          <a:p>
            <a:pPr marL="11976" marR="305391" indent="423954" algn="just">
              <a:lnSpc>
                <a:spcPct val="95900"/>
              </a:lnSpc>
            </a:pPr>
            <a:endParaRPr lang="ru-RU" sz="1700" dirty="0">
              <a:latin typeface="Times New Roman"/>
              <a:cs typeface="Times New Roman"/>
            </a:endParaRPr>
          </a:p>
          <a:p>
            <a:pPr marL="11976" marR="305391" indent="423954">
              <a:lnSpc>
                <a:spcPct val="95900"/>
              </a:lnSpc>
            </a:pPr>
            <a:r>
              <a:rPr lang="ru-RU" sz="17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Налоговые формы составляются, подписываются, заверяются (печатью в установленных законодательством Республики Казахстан случаях либо электронной цифровой подписью) налогоплательщиком (налоговым агентом) либо его представителем, на бумажном и (или) электронном носителях на казахском и (или) русском языках.</a:t>
            </a:r>
            <a:endParaRPr lang="ru-RU" sz="17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76" marR="305391" indent="423954" algn="just">
              <a:lnSpc>
                <a:spcPct val="95900"/>
              </a:lnSpc>
            </a:pPr>
            <a:endParaRPr lang="ru-RU" sz="1700" dirty="0">
              <a:latin typeface="Times New Roman"/>
              <a:cs typeface="Times New Roman"/>
            </a:endParaRPr>
          </a:p>
          <a:p>
            <a:pPr marL="11976" marR="199401" indent="423954">
              <a:lnSpc>
                <a:spcPct val="95900"/>
              </a:lnSpc>
              <a:spcBef>
                <a:spcPts val="38"/>
              </a:spcBef>
            </a:pPr>
            <a:r>
              <a:rPr lang="ru-RU" sz="1700" b="1" u="sng" spc="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Налоговой отчетностью</a:t>
            </a:r>
            <a:r>
              <a:rPr lang="ru-RU" sz="1700" spc="10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700" spc="1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является документ налогоплательщика (налогового агента), представляемый в соответствии с порядком, установленным Налоговым кодексом, который содержит сведения о налогоплательщике (налоговом агенте), объектах налогообложения и (или) объектах, связанных с налогообложением, об активах и обязательствах, а также об исчислении налоговых обязательств и социальных платежей (статья 206 НК).</a:t>
            </a:r>
          </a:p>
          <a:p>
            <a:pPr marL="11976" marR="199401" indent="423954" algn="just">
              <a:lnSpc>
                <a:spcPct val="95900"/>
              </a:lnSpc>
              <a:spcBef>
                <a:spcPts val="38"/>
              </a:spcBef>
            </a:pPr>
            <a:endParaRPr lang="ru-RU" sz="1700" spc="10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76" marR="199401" indent="423954">
              <a:lnSpc>
                <a:spcPct val="95900"/>
              </a:lnSpc>
              <a:spcBef>
                <a:spcPts val="38"/>
              </a:spcBef>
            </a:pP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Налоговая отчетность 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включает в себя </a:t>
            </a: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налоговые декларации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расчеты, приложения к ним, по видам налогов, платежей в бюджет, социальным платежам, заявление о ввозе товаров и уплате косвенных налогов, реестр договоров аренды (пользования). </a:t>
            </a:r>
          </a:p>
          <a:p>
            <a:pPr marL="11976" marR="199401" indent="423954" algn="just">
              <a:lnSpc>
                <a:spcPct val="95900"/>
              </a:lnSpc>
              <a:spcBef>
                <a:spcPts val="38"/>
              </a:spcBef>
            </a:pP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976" marR="199401" indent="423954">
              <a:lnSpc>
                <a:spcPct val="95900"/>
              </a:lnSpc>
              <a:spcBef>
                <a:spcPts val="38"/>
              </a:spcBef>
            </a:pP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Формы налоговой отчетности и правила их составления </a:t>
            </a:r>
            <a:r>
              <a:rPr lang="ru-RU" sz="17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утверждаются </a:t>
            </a:r>
            <a:r>
              <a:rPr lang="ru-RU" sz="1700" b="1" dirty="0">
                <a:solidFill>
                  <a:srgbClr val="0070C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уполномоченным органом.</a:t>
            </a:r>
          </a:p>
          <a:p>
            <a:pPr marL="11976" marR="199401" indent="423954" algn="just">
              <a:lnSpc>
                <a:spcPct val="95900"/>
              </a:lnSpc>
              <a:spcBef>
                <a:spcPts val="38"/>
              </a:spcBef>
            </a:pPr>
            <a:endParaRPr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4BF4E84-620A-0847-6093-66328AC1254B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FFB40FA1-82E2-4527-F6DA-59412C04B126}"/>
              </a:ext>
            </a:extLst>
          </p:cNvPr>
          <p:cNvSpPr txBox="1">
            <a:spLocks/>
          </p:cNvSpPr>
          <p:nvPr/>
        </p:nvSpPr>
        <p:spPr>
          <a:xfrm>
            <a:off x="185057" y="47625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Налоговые обязательства адвокатов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0817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2900" y="3171825"/>
            <a:ext cx="7010400" cy="914400"/>
          </a:xfrm>
        </p:spPr>
        <p:txBody>
          <a:bodyPr>
            <a:noAutofit/>
          </a:bodyPr>
          <a:lstStyle/>
          <a:p>
            <a:pPr algn="l"/>
            <a:r>
              <a:rPr lang="ru-RU" sz="4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 </a:t>
            </a:r>
            <a:endParaRPr lang="en-US" sz="24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9023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27184" y="5474350"/>
            <a:ext cx="9205360" cy="1507474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27184" y="3552831"/>
            <a:ext cx="9205360" cy="165059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184" y="1206179"/>
            <a:ext cx="9205360" cy="47106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14971" indent="423954" algn="just">
              <a:lnSpc>
                <a:spcPct val="95800"/>
              </a:lnSpc>
              <a:spcBef>
                <a:spcPts val="1264"/>
              </a:spcBef>
            </a:pPr>
            <a:r>
              <a:rPr lang="ru-RU" sz="2000" spc="-5" dirty="0">
                <a:latin typeface="Times New Roman"/>
                <a:cs typeface="Times New Roman"/>
              </a:rPr>
              <a:t>Исполнение налогового обязательства осуществляется адвокатом, как налогоплательщиком, </a:t>
            </a:r>
            <a:r>
              <a:rPr lang="ru-RU" sz="2000" b="1" u="sng" spc="-5" dirty="0">
                <a:solidFill>
                  <a:srgbClr val="0070C0"/>
                </a:solidFill>
                <a:latin typeface="Times New Roman"/>
                <a:cs typeface="Times New Roman"/>
              </a:rPr>
              <a:t>самостоятельно</a:t>
            </a:r>
            <a:r>
              <a:rPr lang="ru-RU"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,</a:t>
            </a:r>
            <a:r>
              <a:rPr lang="ru-RU" sz="2000" spc="-5" dirty="0">
                <a:latin typeface="Times New Roman"/>
                <a:cs typeface="Times New Roman"/>
              </a:rPr>
              <a:t> если иное не установлено НК  (статья 36 НК).</a:t>
            </a:r>
          </a:p>
          <a:p>
            <a:pPr marL="11976" marR="114971" indent="423954" algn="just">
              <a:lnSpc>
                <a:spcPct val="95800"/>
              </a:lnSpc>
              <a:spcBef>
                <a:spcPts val="1264"/>
              </a:spcBef>
            </a:pPr>
            <a:r>
              <a:rPr lang="ru-RU" sz="2000" spc="-5" dirty="0">
                <a:latin typeface="Times New Roman"/>
                <a:cs typeface="Times New Roman"/>
              </a:rPr>
              <a:t>Адвокат вправе участвовать в отношениях, регулируемых налоговым законодательством  Республики Казахстан, </a:t>
            </a:r>
            <a:r>
              <a:rPr lang="ru-RU"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через уполномоченного представителя </a:t>
            </a:r>
            <a:r>
              <a:rPr lang="ru-RU" sz="2000" spc="-5" dirty="0">
                <a:latin typeface="Times New Roman"/>
                <a:cs typeface="Times New Roman"/>
              </a:rPr>
              <a:t>(за исключением случаев, предусмотренных статьей 16 НК),  действующего на основании </a:t>
            </a:r>
            <a:r>
              <a:rPr lang="ru-RU" sz="20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доверенности</a:t>
            </a:r>
            <a:r>
              <a:rPr lang="ru-RU" sz="2000" spc="-5" dirty="0">
                <a:latin typeface="Times New Roman"/>
                <a:cs typeface="Times New Roman"/>
              </a:rPr>
              <a:t> (статья 16 НК). </a:t>
            </a:r>
          </a:p>
          <a:p>
            <a:pPr marL="11976" marR="114971" indent="423954">
              <a:lnSpc>
                <a:spcPct val="95800"/>
              </a:lnSpc>
              <a:spcBef>
                <a:spcPts val="1264"/>
              </a:spcBef>
            </a:pPr>
            <a:r>
              <a:rPr sz="2400" b="1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Действия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(бездействие) </a:t>
            </a:r>
            <a:r>
              <a:rPr lang="ru-RU"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уполномоченного  </a:t>
            </a:r>
            <a:r>
              <a:rPr sz="2400" b="1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представителя</a:t>
            </a:r>
            <a:r>
              <a:rPr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адвоката, </a:t>
            </a:r>
            <a:r>
              <a:rPr lang="ru-RU"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 err="1">
                <a:solidFill>
                  <a:schemeClr val="bg1"/>
                </a:solidFill>
                <a:latin typeface="Times New Roman"/>
                <a:cs typeface="Times New Roman"/>
              </a:rPr>
              <a:t>совершенные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 от  имени  </a:t>
            </a:r>
            <a:r>
              <a:rPr sz="24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адвоката-налогоплательщика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,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 err="1">
                <a:solidFill>
                  <a:srgbClr val="FFC000"/>
                </a:solidFill>
                <a:latin typeface="Times New Roman"/>
                <a:cs typeface="Times New Roman"/>
              </a:rPr>
              <a:t>признаются</a:t>
            </a:r>
            <a:r>
              <a:rPr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  </a:t>
            </a:r>
            <a:r>
              <a:rPr sz="2400" b="1" spc="-5" dirty="0" err="1">
                <a:solidFill>
                  <a:srgbClr val="FFC000"/>
                </a:solidFill>
                <a:latin typeface="Times New Roman"/>
                <a:cs typeface="Times New Roman"/>
              </a:rPr>
              <a:t>действиями</a:t>
            </a:r>
            <a:r>
              <a:rPr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  </a:t>
            </a:r>
            <a:r>
              <a:rPr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(бездействием)</a:t>
            </a:r>
            <a:r>
              <a:rPr sz="2400" b="1" spc="250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250" dirty="0">
                <a:solidFill>
                  <a:srgbClr val="FFC000"/>
                </a:solidFill>
                <a:latin typeface="Times New Roman"/>
                <a:cs typeface="Times New Roman"/>
              </a:rPr>
              <a:t>  </a:t>
            </a:r>
            <a:r>
              <a:rPr sz="2400" b="1" spc="-5" dirty="0" err="1">
                <a:solidFill>
                  <a:srgbClr val="FFC000"/>
                </a:solidFill>
                <a:latin typeface="Times New Roman"/>
                <a:cs typeface="Times New Roman"/>
              </a:rPr>
              <a:t>адвоката-налогоплательщика</a:t>
            </a:r>
            <a:r>
              <a:rPr lang="ru-RU"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  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(</a:t>
            </a:r>
            <a:r>
              <a:rPr sz="2400" spc="-5" dirty="0" err="1">
                <a:solidFill>
                  <a:schemeClr val="bg1"/>
                </a:solidFill>
                <a:latin typeface="Times New Roman"/>
                <a:cs typeface="Times New Roman"/>
              </a:rPr>
              <a:t>стать</a:t>
            </a: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я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r>
              <a:rPr lang="ru-RU" sz="2400" dirty="0">
                <a:solidFill>
                  <a:schemeClr val="bg1"/>
                </a:solidFill>
                <a:latin typeface="Times New Roman"/>
                <a:cs typeface="Times New Roman"/>
              </a:rPr>
              <a:t>6 пункт 5</a:t>
            </a:r>
            <a:r>
              <a:rPr sz="2400" spc="52" dirty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НК).</a:t>
            </a:r>
            <a:endParaRPr lang="ru-RU" sz="2400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14971" indent="423954">
              <a:lnSpc>
                <a:spcPct val="95800"/>
              </a:lnSpc>
              <a:spcBef>
                <a:spcPts val="1264"/>
              </a:spcBef>
            </a:pPr>
            <a:endParaRPr lang="ru-RU" sz="2400" spc="-5" dirty="0">
              <a:latin typeface="Times New Roman"/>
              <a:cs typeface="Times New Roman"/>
            </a:endParaRPr>
          </a:p>
          <a:p>
            <a:pPr>
              <a:spcBef>
                <a:spcPts val="19"/>
              </a:spcBef>
            </a:pPr>
            <a:endParaRPr sz="24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5</a:t>
            </a:fld>
            <a:endParaRPr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/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обязательств адвоката</a:t>
            </a:r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kk-KZ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продолжение.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"/>
          <p:cNvSpPr txBox="1"/>
          <p:nvPr/>
        </p:nvSpPr>
        <p:spPr>
          <a:xfrm>
            <a:off x="469900" y="4494044"/>
            <a:ext cx="9205360" cy="210634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14971" indent="423954" algn="just">
              <a:lnSpc>
                <a:spcPct val="95800"/>
              </a:lnSpc>
              <a:spcBef>
                <a:spcPts val="1264"/>
              </a:spcBef>
            </a:pPr>
            <a:endParaRPr lang="ru-RU" sz="2400" spc="-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14971" indent="423954" algn="just">
              <a:lnSpc>
                <a:spcPct val="95800"/>
              </a:lnSpc>
              <a:spcBef>
                <a:spcPts val="1264"/>
              </a:spcBef>
            </a:pPr>
            <a:endParaRPr lang="ru-RU" sz="2400" spc="-5" dirty="0">
              <a:solidFill>
                <a:schemeClr val="bg1"/>
              </a:solidFill>
              <a:latin typeface="Times New Roman"/>
              <a:cs typeface="Times New Roman"/>
            </a:endParaRPr>
          </a:p>
          <a:p>
            <a:pPr marL="11976" marR="114971" indent="423954">
              <a:lnSpc>
                <a:spcPct val="95800"/>
              </a:lnSpc>
              <a:spcBef>
                <a:spcPts val="1264"/>
              </a:spcBef>
            </a:pPr>
            <a:r>
              <a:rPr lang="ru-RU" sz="2400" spc="-5" dirty="0">
                <a:solidFill>
                  <a:schemeClr val="bg1"/>
                </a:solidFill>
                <a:latin typeface="Times New Roman"/>
                <a:cs typeface="Times New Roman"/>
              </a:rPr>
              <a:t>Следовательно,</a:t>
            </a:r>
            <a:r>
              <a:rPr lang="ru-RU" sz="2400" spc="-5" dirty="0">
                <a:latin typeface="Times New Roman"/>
                <a:cs typeface="Times New Roman"/>
              </a:rPr>
              <a:t> </a:t>
            </a:r>
            <a:r>
              <a:rPr lang="ru-RU"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ответственность  по исчислению, удержанию и</a:t>
            </a:r>
            <a:r>
              <a:rPr lang="ru-RU" sz="2400" b="1" spc="113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dirty="0">
                <a:solidFill>
                  <a:srgbClr val="FFC000"/>
                </a:solidFill>
                <a:latin typeface="Times New Roman"/>
                <a:cs typeface="Times New Roman"/>
              </a:rPr>
              <a:t>перечислению </a:t>
            </a:r>
            <a:r>
              <a:rPr lang="ru-RU" sz="2400" spc="-424" dirty="0">
                <a:solidFill>
                  <a:srgbClr val="FFC000"/>
                </a:solidFill>
                <a:latin typeface="Times New Roman"/>
                <a:cs typeface="Times New Roman"/>
              </a:rPr>
              <a:t>  </a:t>
            </a:r>
            <a:r>
              <a:rPr lang="ru-RU"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налогов  и  других  обязательных  платежей 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в </a:t>
            </a:r>
            <a:r>
              <a:rPr lang="ru-RU" sz="2400" b="1" spc="-5" dirty="0">
                <a:solidFill>
                  <a:schemeClr val="bg1"/>
                </a:solidFill>
                <a:latin typeface="Times New Roman"/>
                <a:cs typeface="Times New Roman"/>
              </a:rPr>
              <a:t>бюджет лежит на </a:t>
            </a:r>
            <a:r>
              <a:rPr lang="ru-RU" sz="2400" b="1" dirty="0">
                <a:solidFill>
                  <a:schemeClr val="bg1"/>
                </a:solidFill>
                <a:latin typeface="Times New Roman"/>
                <a:cs typeface="Times New Roman"/>
              </a:rPr>
              <a:t>самом</a:t>
            </a:r>
            <a:r>
              <a:rPr lang="ru-RU" sz="2400" b="1" spc="118" dirty="0">
                <a:solidFill>
                  <a:srgbClr val="FFC000"/>
                </a:solidFill>
                <a:latin typeface="Times New Roman"/>
                <a:cs typeface="Times New Roman"/>
              </a:rPr>
              <a:t> </a:t>
            </a:r>
            <a:r>
              <a:rPr lang="ru-RU" sz="2400" b="1" spc="-5" dirty="0">
                <a:solidFill>
                  <a:srgbClr val="FFC000"/>
                </a:solidFill>
                <a:latin typeface="Times New Roman"/>
                <a:cs typeface="Times New Roman"/>
              </a:rPr>
              <a:t>адвокате.</a:t>
            </a:r>
            <a:endParaRPr sz="24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873BB5-CBDE-EEC7-5972-42C0A1BBA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87121617-4D58-5A33-C906-F5FDE5136C07}"/>
              </a:ext>
            </a:extLst>
          </p:cNvPr>
          <p:cNvSpPr/>
          <p:nvPr/>
        </p:nvSpPr>
        <p:spPr>
          <a:xfrm>
            <a:off x="241300" y="1343025"/>
            <a:ext cx="9601200" cy="1981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4EBC4AE-399B-FB62-8D6D-3BB3E8D0458C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6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83C71BEF-422A-EA58-FF07-93678EEFE677}"/>
              </a:ext>
            </a:extLst>
          </p:cNvPr>
          <p:cNvSpPr txBox="1"/>
          <p:nvPr/>
        </p:nvSpPr>
        <p:spPr>
          <a:xfrm>
            <a:off x="488790" y="3319606"/>
            <a:ext cx="9429910" cy="5014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82037" indent="423954">
              <a:lnSpc>
                <a:spcPct val="95800"/>
              </a:lnSpc>
            </a:pPr>
            <a:endParaRPr lang="ru-RU" sz="1697" spc="-5" dirty="0">
              <a:latin typeface="Times New Roman"/>
              <a:cs typeface="Times New Roman"/>
            </a:endParaRPr>
          </a:p>
          <a:p>
            <a:pPr marL="11976" marR="182037" indent="423954">
              <a:lnSpc>
                <a:spcPct val="95800"/>
              </a:lnSpc>
            </a:pPr>
            <a:endParaRPr lang="ru-RU" sz="1697" spc="-5"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E4B16D-1C9C-D320-B67D-7AABE74E386F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DB284093-8965-3BF3-960F-56951BD3976E}"/>
              </a:ext>
            </a:extLst>
          </p:cNvPr>
          <p:cNvSpPr txBox="1">
            <a:spLocks/>
          </p:cNvSpPr>
          <p:nvPr/>
        </p:nvSpPr>
        <p:spPr>
          <a:xfrm>
            <a:off x="0" y="-83643"/>
            <a:ext cx="9228989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Налоговые обязательства адвоката – продолжение.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EDB725E5-9B48-09E4-4B3B-F5D159F757AF}"/>
              </a:ext>
            </a:extLst>
          </p:cNvPr>
          <p:cNvSpPr txBox="1"/>
          <p:nvPr/>
        </p:nvSpPr>
        <p:spPr>
          <a:xfrm>
            <a:off x="88900" y="1650563"/>
            <a:ext cx="9429910" cy="11079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40000" marR="122155" indent="423954" algn="just"/>
            <a:r>
              <a:rPr lang="ru-RU" sz="2400" b="1" spc="-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Первым налоговым обязательством адвоката </a:t>
            </a:r>
            <a:r>
              <a:rPr lang="ru-RU" sz="2400" b="1" spc="-5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согласно статье 36 НК является постановка  адвоката на</a:t>
            </a:r>
            <a:r>
              <a:rPr lang="ru-RU" sz="2400" b="1" spc="-5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регистрационный  учет  в  налоговом  органе.</a:t>
            </a:r>
          </a:p>
        </p:txBody>
      </p:sp>
      <p:sp>
        <p:nvSpPr>
          <p:cNvPr id="30722" name="AutoShape 2" descr="Картинки по запросу icon">
            <a:extLst>
              <a:ext uri="{FF2B5EF4-FFF2-40B4-BE49-F238E27FC236}">
                <a16:creationId xmlns:a16="http://schemas.microsoft.com/office/drawing/2014/main" id="{4284490E-CFBF-9646-760C-FB5F146BB1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Картинки по запросу icon">
            <a:extLst>
              <a:ext uri="{FF2B5EF4-FFF2-40B4-BE49-F238E27FC236}">
                <a16:creationId xmlns:a16="http://schemas.microsoft.com/office/drawing/2014/main" id="{B00163F8-5A4B-8991-626C-9F563375F31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Картинки по запросу icon">
            <a:extLst>
              <a:ext uri="{FF2B5EF4-FFF2-40B4-BE49-F238E27FC236}">
                <a16:creationId xmlns:a16="http://schemas.microsoft.com/office/drawing/2014/main" id="{C2A0DD76-37CC-78EE-7DD9-1F40608EE6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950E7D-1F38-9BF8-7B8D-E3742887DAD5}"/>
              </a:ext>
            </a:extLst>
          </p:cNvPr>
          <p:cNvSpPr txBox="1"/>
          <p:nvPr/>
        </p:nvSpPr>
        <p:spPr>
          <a:xfrm>
            <a:off x="165100" y="3677955"/>
            <a:ext cx="9725185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Регистрационный учет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налогоплательщика включает в себя постановку налогоплательщика на регистрационный учет в качестве лица, занимающегося частной практикой, внесение изменений и (или) дополнений в регистрационные данные налогоплательщика, снятие налогоплательщика с соответствующего регистрационного учета (статья 74 НК).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Постановка физического лица на регистрационный учет в качестве лица, занимающегося частной практикой, производится на основании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налогового заявления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физического лица о регистрационном учете лица, занимающегося частной практикой, представленного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электронной форме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сервисных программных продуктов </a:t>
            </a:r>
            <a:r>
              <a:rPr lang="ru-RU" sz="20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 начала осуществления адвокатской деятельности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(пункт 7 статьи 79 НК).</a:t>
            </a:r>
            <a:endParaRPr lang="ru-K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3627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88790" y="1343026"/>
            <a:ext cx="9201310" cy="190499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spc="-5" dirty="0">
                <a:latin typeface="Times New Roman"/>
                <a:cs typeface="Times New Roman"/>
              </a:rPr>
              <a:t>      </a:t>
            </a:r>
            <a:r>
              <a:rPr lang="ru-RU" sz="2400" b="1" spc="-5" dirty="0">
                <a:latin typeface="Times New Roman"/>
                <a:cs typeface="Times New Roman"/>
              </a:rPr>
              <a:t>Адвокат </a:t>
            </a:r>
            <a:r>
              <a:rPr lang="ru-RU" sz="2400" b="1" dirty="0">
                <a:latin typeface="Times New Roman"/>
                <a:cs typeface="Times New Roman"/>
              </a:rPr>
              <a:t> </a:t>
            </a:r>
            <a:r>
              <a:rPr lang="ru-RU" sz="2400" b="1" spc="-5" dirty="0">
                <a:latin typeface="Times New Roman"/>
                <a:cs typeface="Times New Roman"/>
              </a:rPr>
              <a:t>обязан встать на  регистрационный </a:t>
            </a:r>
            <a:r>
              <a:rPr lang="ru-RU" sz="2400" b="1" dirty="0">
                <a:latin typeface="Times New Roman"/>
                <a:cs typeface="Times New Roman"/>
              </a:rPr>
              <a:t>учет в </a:t>
            </a:r>
            <a:r>
              <a:rPr lang="ru-RU" sz="2400" b="1" spc="-5" dirty="0">
                <a:latin typeface="Times New Roman"/>
                <a:cs typeface="Times New Roman"/>
              </a:rPr>
              <a:t>налоговом органе </a:t>
            </a:r>
            <a:r>
              <a:rPr lang="ru-RU" sz="2400" b="1" u="sng" spc="-5" dirty="0">
                <a:solidFill>
                  <a:srgbClr val="FFC000"/>
                </a:solidFill>
                <a:latin typeface="Times New Roman"/>
                <a:cs typeface="Times New Roman"/>
              </a:rPr>
              <a:t>по </a:t>
            </a:r>
            <a:r>
              <a:rPr lang="ru-RU" sz="2400" b="1" u="sng" dirty="0">
                <a:solidFill>
                  <a:srgbClr val="FFC000"/>
                </a:solidFill>
                <a:latin typeface="Times New Roman"/>
                <a:cs typeface="Times New Roman"/>
              </a:rPr>
              <a:t>месту своего </a:t>
            </a:r>
            <a:r>
              <a:rPr lang="ru-RU" sz="2400" b="1" u="sng" spc="-5" dirty="0">
                <a:solidFill>
                  <a:srgbClr val="FFC000"/>
                </a:solidFill>
                <a:latin typeface="Times New Roman"/>
                <a:cs typeface="Times New Roman"/>
              </a:rPr>
              <a:t>нахождения</a:t>
            </a:r>
            <a:r>
              <a:rPr lang="ru-RU" sz="2400" b="1" spc="-5" dirty="0">
                <a:solidFill>
                  <a:srgbClr val="0070C0"/>
                </a:solidFill>
                <a:latin typeface="Times New Roman"/>
                <a:cs typeface="Times New Roman"/>
              </a:rPr>
              <a:t>  </a:t>
            </a:r>
            <a:r>
              <a:rPr lang="ru-RU" sz="2400" b="1" spc="-5" dirty="0">
                <a:latin typeface="Times New Roman"/>
                <a:cs typeface="Times New Roman"/>
              </a:rPr>
              <a:t>(статьи 79, 80</a:t>
            </a:r>
            <a:r>
              <a:rPr lang="ru-RU" sz="2400" b="1" spc="-47" dirty="0">
                <a:latin typeface="Times New Roman"/>
                <a:cs typeface="Times New Roman"/>
              </a:rPr>
              <a:t> </a:t>
            </a:r>
            <a:r>
              <a:rPr lang="ru-RU" sz="2400" b="1" spc="-5" dirty="0">
                <a:latin typeface="Times New Roman"/>
                <a:cs typeface="Times New Roman"/>
              </a:rPr>
              <a:t>НК).</a:t>
            </a:r>
            <a:endParaRPr lang="ru-RU" sz="2400" b="1" dirty="0">
              <a:latin typeface="Times New Roman"/>
              <a:cs typeface="Times New Roman"/>
            </a:endParaRPr>
          </a:p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7</a:t>
            </a:fld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488790" y="3319606"/>
            <a:ext cx="9429910" cy="401417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211377" indent="423954">
              <a:lnSpc>
                <a:spcPct val="95700"/>
              </a:lnSpc>
            </a:pPr>
            <a:endParaRPr lang="ru-RU" b="1" dirty="0">
              <a:solidFill>
                <a:srgbClr val="0070C0"/>
              </a:solidFill>
              <a:latin typeface="Times New Roman"/>
              <a:cs typeface="Times New Roman"/>
            </a:endParaRPr>
          </a:p>
          <a:p>
            <a:pPr marL="11976" marR="211377" indent="423954" algn="just">
              <a:lnSpc>
                <a:spcPct val="95700"/>
              </a:lnSpc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cs typeface="Times New Roman"/>
              </a:rPr>
              <a:t>Форма налогового заявления </a:t>
            </a:r>
            <a:r>
              <a:rPr lang="ru-RU" sz="2000" dirty="0">
                <a:latin typeface="Times New Roman"/>
                <a:cs typeface="Times New Roman"/>
              </a:rPr>
              <a:t>утверждена </a:t>
            </a:r>
            <a:r>
              <a:rPr lang="ru-RU" sz="2000" spc="-5" dirty="0">
                <a:latin typeface="Times New Roman"/>
                <a:cs typeface="Times New Roman"/>
              </a:rPr>
              <a:t>приказом Министра финансов Республики Казахстан  </a:t>
            </a:r>
            <a:r>
              <a:rPr lang="ru-RU" sz="2000" dirty="0">
                <a:latin typeface="Times New Roman"/>
                <a:cs typeface="Times New Roman"/>
              </a:rPr>
              <a:t>от 12 февраля </a:t>
            </a:r>
            <a:r>
              <a:rPr lang="ru-RU" sz="2000" spc="-5" dirty="0">
                <a:latin typeface="Times New Roman"/>
                <a:cs typeface="Times New Roman"/>
              </a:rPr>
              <a:t>2018 </a:t>
            </a:r>
            <a:r>
              <a:rPr lang="ru-RU" sz="2000" dirty="0">
                <a:latin typeface="Times New Roman"/>
                <a:cs typeface="Times New Roman"/>
              </a:rPr>
              <a:t>года </a:t>
            </a:r>
            <a:r>
              <a:rPr lang="ru-RU" sz="2000" spc="-5" dirty="0">
                <a:latin typeface="Times New Roman"/>
                <a:cs typeface="Times New Roman"/>
              </a:rPr>
              <a:t>№ 1</a:t>
            </a:r>
            <a:r>
              <a:rPr lang="ru-RU" sz="2000" dirty="0">
                <a:latin typeface="Times New Roman"/>
                <a:cs typeface="Times New Roman"/>
              </a:rPr>
              <a:t>60 </a:t>
            </a:r>
            <a:r>
              <a:rPr lang="ru-RU" sz="2000" spc="-5" dirty="0">
                <a:latin typeface="Times New Roman"/>
                <a:cs typeface="Times New Roman"/>
              </a:rPr>
              <a:t>«Об </a:t>
            </a:r>
            <a:r>
              <a:rPr lang="ru-RU" sz="2000" dirty="0">
                <a:latin typeface="Times New Roman"/>
                <a:cs typeface="Times New Roman"/>
              </a:rPr>
              <a:t>утверждении форм </a:t>
            </a:r>
            <a:r>
              <a:rPr lang="ru-RU" sz="2000" spc="-5" dirty="0">
                <a:latin typeface="Times New Roman"/>
                <a:cs typeface="Times New Roman"/>
              </a:rPr>
              <a:t>налоговых</a:t>
            </a:r>
            <a:r>
              <a:rPr lang="ru-RU" sz="2000" spc="42" dirty="0">
                <a:latin typeface="Times New Roman"/>
                <a:cs typeface="Times New Roman"/>
              </a:rPr>
              <a:t> </a:t>
            </a:r>
            <a:r>
              <a:rPr lang="ru-RU" sz="2000" spc="-5" dirty="0">
                <a:latin typeface="Times New Roman"/>
                <a:cs typeface="Times New Roman"/>
              </a:rPr>
              <a:t>заявлений».</a:t>
            </a:r>
          </a:p>
          <a:p>
            <a:pPr marL="11976" marR="211377" indent="423954">
              <a:lnSpc>
                <a:spcPct val="95700"/>
              </a:lnSpc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211377" indent="423954" algn="just">
              <a:lnSpc>
                <a:spcPct val="95700"/>
              </a:lnSpc>
            </a:pPr>
            <a:r>
              <a:rPr lang="ru-RU" sz="2000" dirty="0">
                <a:latin typeface="Times New Roman"/>
                <a:cs typeface="Times New Roman"/>
              </a:rPr>
              <a:t>Следует отметить, что нормы НК устанавливают, что в целях настоящего Кодекса признается  </a:t>
            </a:r>
            <a:r>
              <a:rPr lang="ru-RU" sz="2000" b="1" u="sng" dirty="0">
                <a:solidFill>
                  <a:srgbClr val="0070C0"/>
                </a:solidFill>
                <a:latin typeface="Times New Roman"/>
                <a:cs typeface="Times New Roman"/>
              </a:rPr>
              <a:t>местом нахождения лица</a:t>
            </a:r>
            <a:r>
              <a:rPr lang="ru-RU" sz="2000" dirty="0">
                <a:latin typeface="Times New Roman"/>
                <a:cs typeface="Times New Roman"/>
              </a:rPr>
              <a:t>, занимающегося частной практикой, – место преимущественного осуществления деятельности лица, занимающегося частной практикой, заявленное при постановке на регистрационный учет в налоговом органе в качестве лица, занимающегося частной практикой (подпункт 3) пункта 7 статьи 74 НК).</a:t>
            </a:r>
            <a:endParaRPr lang="ru-RU" dirty="0">
              <a:latin typeface="Times New Roman"/>
              <a:cs typeface="Times New Roman"/>
            </a:endParaRPr>
          </a:p>
          <a:p>
            <a:pPr marL="11976" marR="211377" indent="423954">
              <a:lnSpc>
                <a:spcPct val="95700"/>
              </a:lnSpc>
            </a:pPr>
            <a:endParaRPr lang="ru-RU" dirty="0">
              <a:latin typeface="Times New Roman"/>
              <a:cs typeface="Times New Roman"/>
            </a:endParaRPr>
          </a:p>
          <a:p>
            <a:pPr>
              <a:spcBef>
                <a:spcPts val="42"/>
              </a:spcBef>
            </a:pPr>
            <a:endParaRPr dirty="0">
              <a:latin typeface="Times New Roman"/>
              <a:cs typeface="Times New Roman"/>
            </a:endParaRPr>
          </a:p>
          <a:p>
            <a:pPr marL="11976" marR="487427" indent="324552">
              <a:lnSpc>
                <a:spcPct val="95800"/>
              </a:lnSpc>
              <a:buAutoNum type="arabicParenR"/>
              <a:tabLst>
                <a:tab pos="569464" algn="l"/>
              </a:tabLst>
            </a:pPr>
            <a:endParaRPr sz="1697" dirty="0">
              <a:latin typeface="Times New Roman"/>
              <a:cs typeface="Times New Roman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-83643"/>
            <a:ext cx="9228989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Налоговые обязательства адвоката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22" name="AutoShape 2" descr="Картинки по запросу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4" name="AutoShape 4" descr="Картинки по запросу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0726" name="AutoShape 6" descr="Картинки по запросу ic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34415-26B5-A7F1-6997-E93C066077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CD3F519F-C517-2030-5FDE-11B648BAEADE}"/>
              </a:ext>
            </a:extLst>
          </p:cNvPr>
          <p:cNvSpPr/>
          <p:nvPr/>
        </p:nvSpPr>
        <p:spPr>
          <a:xfrm>
            <a:off x="469899" y="1038224"/>
            <a:ext cx="9461948" cy="112907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dirty="0">
                <a:latin typeface="Times New Roman"/>
                <a:cs typeface="Times New Roman"/>
              </a:rPr>
              <a:t>Относительно постановки адвоката на регистрационный учет в налоговом органе </a:t>
            </a:r>
            <a:r>
              <a:rPr lang="ru-RU" sz="2400" b="1" u="sng" dirty="0">
                <a:solidFill>
                  <a:srgbClr val="FFC000"/>
                </a:solidFill>
                <a:latin typeface="Times New Roman"/>
                <a:cs typeface="Times New Roman"/>
              </a:rPr>
              <a:t>по месту своего нахождения</a:t>
            </a:r>
            <a:endParaRPr lang="ru-RU" sz="2400" dirty="0">
              <a:solidFill>
                <a:srgbClr val="FFC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C66D49DB-08DC-CF6D-F195-41EDFF555E3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040956" y="6613154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8</a:t>
            </a:fld>
            <a:endParaRPr dirty="0"/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D73844E3-B638-133F-FB41-8BDDF0819FBC}"/>
              </a:ext>
            </a:extLst>
          </p:cNvPr>
          <p:cNvSpPr txBox="1"/>
          <p:nvPr/>
        </p:nvSpPr>
        <p:spPr>
          <a:xfrm>
            <a:off x="88900" y="4949215"/>
            <a:ext cx="9220200" cy="121982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169462" indent="423954" algn="just">
              <a:lnSpc>
                <a:spcPct val="959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418A338-99AC-B12B-638A-9F44FF906F09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Title 1">
            <a:extLst>
              <a:ext uri="{FF2B5EF4-FFF2-40B4-BE49-F238E27FC236}">
                <a16:creationId xmlns:a16="http://schemas.microsoft.com/office/drawing/2014/main" id="{49EE0A09-E253-D5A3-4229-C2962E51B210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Налоговые обязательства адвоката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79BDB179-D12F-6AD4-248A-6C1DDE1A2DF4}"/>
              </a:ext>
            </a:extLst>
          </p:cNvPr>
          <p:cNvSpPr/>
          <p:nvPr/>
        </p:nvSpPr>
        <p:spPr>
          <a:xfrm>
            <a:off x="393700" y="1114425"/>
            <a:ext cx="8915400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976" marR="135929" indent="423954" algn="just">
              <a:lnSpc>
                <a:spcPct val="95700"/>
              </a:lnSpc>
              <a:spcBef>
                <a:spcPts val="1320"/>
              </a:spcBef>
            </a:pPr>
            <a:endParaRPr lang="ru-RU" sz="20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EDCC0A9-DC3B-097B-7A49-EACD0EEC07D9}"/>
              </a:ext>
            </a:extLst>
          </p:cNvPr>
          <p:cNvSpPr txBox="1"/>
          <p:nvPr/>
        </p:nvSpPr>
        <p:spPr>
          <a:xfrm>
            <a:off x="4584700" y="2162967"/>
            <a:ext cx="5349456" cy="50398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15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ru-RU" sz="21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вопроса о постановке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адвоката, как налогоплательщика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на регистрационный учет в качестве лица, занимающегося частной практикой, по месту своего нахождения следует принимать во внимание, что адвокат вправе осуществлять свою деятельность в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юридической консультации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создаваемой в коллегии адвокатов, либо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без регистрации юридического лица, а также учредить самостоятельно или совместно с другими адвокатами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адвокатскую контору </a:t>
            </a:r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49 Закона Республики Казахстан «Об адвокатской деятельности и юридической помощи», далее - Закон). </a:t>
            </a:r>
          </a:p>
        </p:txBody>
      </p:sp>
      <p:pic>
        <p:nvPicPr>
          <p:cNvPr id="10" name="Рисунок 9" descr="Изображение выглядит как дверь, строительство, на открытом воздухе, фасад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430A589-14FF-FF99-62A9-4CA698A788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899" y="2243499"/>
            <a:ext cx="3886201" cy="5195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1112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9A0D9D-D3BB-746B-7662-FCA072DC91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8C9CD031-4E81-00F2-111B-2DCE5BB41C01}"/>
              </a:ext>
            </a:extLst>
          </p:cNvPr>
          <p:cNvSpPr/>
          <p:nvPr/>
        </p:nvSpPr>
        <p:spPr>
          <a:xfrm>
            <a:off x="317500" y="3552825"/>
            <a:ext cx="9276442" cy="2743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Последнее весьма важно, поскольку </a:t>
            </a:r>
            <a:r>
              <a:rPr lang="ru-R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место нахождение служебного помещения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адвоката, осуществляющего профессиональную деятельность индивидуально без регистрации юридического лица, </a:t>
            </a:r>
            <a:r>
              <a:rPr lang="ru-RU" sz="22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определяет место нахождение адвоката,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как налогоплательщика, при постановке его на регистрационный учёт в качестве лица, занимающегося частной практикой. </a:t>
            </a:r>
          </a:p>
        </p:txBody>
      </p:sp>
      <p:sp>
        <p:nvSpPr>
          <p:cNvPr id="3" name="object 3">
            <a:extLst>
              <a:ext uri="{FF2B5EF4-FFF2-40B4-BE49-F238E27FC236}">
                <a16:creationId xmlns:a16="http://schemas.microsoft.com/office/drawing/2014/main" id="{0812D144-C304-6350-611F-626155F91911}"/>
              </a:ext>
            </a:extLst>
          </p:cNvPr>
          <p:cNvSpPr txBox="1">
            <a:spLocks noGrp="1"/>
          </p:cNvSpPr>
          <p:nvPr>
            <p:ph type="sldNum" sz="quarter" idx="7"/>
          </p:nvPr>
        </p:nvSpPr>
        <p:spPr>
          <a:xfrm>
            <a:off x="9895767" y="7421786"/>
            <a:ext cx="188033" cy="14106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587">
              <a:lnSpc>
                <a:spcPts val="1084"/>
              </a:lnSpc>
            </a:pPr>
            <a:fld id="{81D60167-4931-47E6-BA6A-407CBD079E47}" type="slidenum">
              <a:rPr dirty="0"/>
              <a:pPr marL="106587">
                <a:lnSpc>
                  <a:spcPts val="1084"/>
                </a:lnSpc>
              </a:pPr>
              <a:t>9</a:t>
            </a:fld>
            <a:endParaRPr dirty="0"/>
          </a:p>
        </p:txBody>
      </p:sp>
      <p:sp>
        <p:nvSpPr>
          <p:cNvPr id="2" name="object 2">
            <a:extLst>
              <a:ext uri="{FF2B5EF4-FFF2-40B4-BE49-F238E27FC236}">
                <a16:creationId xmlns:a16="http://schemas.microsoft.com/office/drawing/2014/main" id="{3D270022-1D0B-DBE1-7557-77F1E7845C3A}"/>
              </a:ext>
            </a:extLst>
          </p:cNvPr>
          <p:cNvSpPr txBox="1"/>
          <p:nvPr/>
        </p:nvSpPr>
        <p:spPr>
          <a:xfrm>
            <a:off x="185057" y="962026"/>
            <a:ext cx="9276443" cy="289720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976" marR="4790" indent="423954" algn="just"/>
            <a:r>
              <a:rPr lang="ru-RU" sz="2000" dirty="0">
                <a:latin typeface="Times New Roman"/>
                <a:cs typeface="Times New Roman"/>
              </a:rPr>
              <a:t>     </a:t>
            </a:r>
          </a:p>
          <a:p>
            <a:pPr marL="11976" marR="4790" indent="423954" algn="just">
              <a:lnSpc>
                <a:spcPct val="95800"/>
              </a:lnSpc>
              <a:spcBef>
                <a:spcPts val="1268"/>
              </a:spcBef>
            </a:pPr>
            <a:endParaRPr lang="ru-RU" sz="2000" dirty="0"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r>
              <a:rPr lang="ru-RU" u="heavy" spc="-424" dirty="0">
                <a:solidFill>
                  <a:srgbClr val="4F81BC"/>
                </a:solidFill>
                <a:latin typeface="Times New Roman"/>
                <a:cs typeface="Times New Roman"/>
              </a:rPr>
              <a:t>        </a:t>
            </a: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  <a:p>
            <a:pPr marL="11976" marR="99402" indent="423954" algn="just">
              <a:lnSpc>
                <a:spcPct val="95700"/>
              </a:lnSpc>
              <a:spcBef>
                <a:spcPts val="5"/>
              </a:spcBef>
            </a:pPr>
            <a:endParaRPr lang="ru-RU" u="heavy" spc="-424" dirty="0">
              <a:solidFill>
                <a:srgbClr val="4F81BC"/>
              </a:solidFill>
              <a:latin typeface="Times New Roman"/>
              <a:cs typeface="Times New Roman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79A9097-6C20-66BD-B6D8-990E030EC58E}"/>
              </a:ext>
            </a:extLst>
          </p:cNvPr>
          <p:cNvCxnSpPr/>
          <p:nvPr/>
        </p:nvCxnSpPr>
        <p:spPr>
          <a:xfrm>
            <a:off x="0" y="885825"/>
            <a:ext cx="10083800" cy="0"/>
          </a:xfrm>
          <a:prstGeom prst="line">
            <a:avLst/>
          </a:prstGeom>
          <a:ln w="63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itle 1">
            <a:extLst>
              <a:ext uri="{FF2B5EF4-FFF2-40B4-BE49-F238E27FC236}">
                <a16:creationId xmlns:a16="http://schemas.microsoft.com/office/drawing/2014/main" id="{865B0908-34E5-D150-585D-88E3573FB7BF}"/>
              </a:ext>
            </a:extLst>
          </p:cNvPr>
          <p:cNvSpPr txBox="1">
            <a:spLocks/>
          </p:cNvSpPr>
          <p:nvPr/>
        </p:nvSpPr>
        <p:spPr>
          <a:xfrm>
            <a:off x="185057" y="-125962"/>
            <a:ext cx="8590643" cy="7408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Налоговые обязательства адвоката – продолжение.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2B42189-CF50-DF8E-D718-03FBA6DFA162}"/>
              </a:ext>
            </a:extLst>
          </p:cNvPr>
          <p:cNvSpPr txBox="1"/>
          <p:nvPr/>
        </p:nvSpPr>
        <p:spPr>
          <a:xfrm>
            <a:off x="317500" y="962026"/>
            <a:ext cx="92764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Адвокат, осуществляющий профессиональную деятельность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регистрации юридического лица,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обязан иметь </a:t>
            </a:r>
            <a:r>
              <a:rPr lang="ru-RU" sz="20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служебное помещение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необходимое для приема лиц, соблюдения условий для обеспечения сохранности адвокатского производства и сохранения адвокатской тайны (статья 49 названного Закона).</a:t>
            </a:r>
            <a:endParaRPr lang="ru-KZ" sz="2000" dirty="0"/>
          </a:p>
        </p:txBody>
      </p:sp>
    </p:spTree>
    <p:extLst>
      <p:ext uri="{BB962C8B-B14F-4D97-AF65-F5344CB8AC3E}">
        <p14:creationId xmlns:p14="http://schemas.microsoft.com/office/powerpoint/2010/main" val="2801168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8605</TotalTime>
  <Words>5477</Words>
  <Application>Microsoft Office PowerPoint</Application>
  <PresentationFormat>Произвольный</PresentationFormat>
  <Paragraphs>453</Paragraphs>
  <Slides>43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Office Theme</vt:lpstr>
      <vt:lpstr>Актуальные вопросы по налогам и другим обязательным платежам адвокатов в 2025 году  Часть I. Налоговые обязательства адвоката. Изменения и дополнения по ИПН с 1 января 2025 года.  Вебинар 29 марта 2025 года.  Адвокат Коллегии адвокатов города Астана  Акатова Сауле Баршановна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22. Налоговые обязательства адвоката – продолжение. Индивидуальный подоходный налог (ИПН) – продолжение.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налогам и другим обязательным платежам в бюджет</dc:title>
  <dc:creator>Акатова Сауле</dc:creator>
  <cp:lastModifiedBy>Сауле Акатова</cp:lastModifiedBy>
  <cp:revision>996</cp:revision>
  <dcterms:created xsi:type="dcterms:W3CDTF">2017-02-14T20:06:15Z</dcterms:created>
  <dcterms:modified xsi:type="dcterms:W3CDTF">2025-04-06T15:08:48Z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2017-02-15T00:00:00Z</vt:filetime>
  </property>
  <property fmtid="{D5CDD505-2E9C-101B-9397-08002B2CF9AE}" pid="3" name="Creator">
    <vt:lpwstr>Microsoft® Word 2013</vt:lpwstr>
  </property>
  <property fmtid="{D5CDD505-2E9C-101B-9397-08002B2CF9AE}" pid="4" name="LastSaved">
    <vt:filetime>2017-02-14T00:00:00Z</vt:filetime>
  </property>
</Properties>
</file>